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6600"/>
    <a:srgbClr val="008000"/>
    <a:srgbClr val="0099CC"/>
    <a:srgbClr val="FF6600"/>
    <a:srgbClr val="CC0099"/>
    <a:srgbClr val="FF00FF"/>
    <a:srgbClr val="CC0000"/>
    <a:srgbClr val="003366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760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4B2F19-7143-46E1-B04D-8CAB16D31602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C84C7BB-6491-4B32-A40C-C56073E278EE}">
      <dgm:prSet phldrT="[Текст]" custT="1"/>
      <dgm:spPr/>
      <dgm:t>
        <a:bodyPr/>
        <a:lstStyle/>
        <a:p>
          <a:r>
            <a:rPr lang="ru-RU" sz="1400" b="1" dirty="0" err="1" smtClean="0"/>
            <a:t>Рольові</a:t>
          </a:r>
          <a:r>
            <a:rPr lang="ru-RU" sz="1400" b="1" dirty="0" smtClean="0"/>
            <a:t>, </a:t>
          </a:r>
          <a:r>
            <a:rPr lang="ru-RU" sz="1400" b="1" dirty="0" err="1" smtClean="0"/>
            <a:t>ігрові</a:t>
          </a:r>
          <a:r>
            <a:rPr lang="ru-RU" sz="1400" b="1" dirty="0" smtClean="0"/>
            <a:t> </a:t>
          </a:r>
          <a:r>
            <a:rPr lang="ru-RU" sz="1400" dirty="0" smtClean="0"/>
            <a:t>(</a:t>
          </a:r>
          <a:r>
            <a:rPr lang="ru-RU" sz="1400" dirty="0" err="1" smtClean="0"/>
            <a:t>з</a:t>
          </a:r>
          <a:r>
            <a:rPr lang="ru-RU" sz="1400" dirty="0" smtClean="0"/>
            <a:t> </a:t>
          </a:r>
          <a:r>
            <a:rPr lang="ru-RU" sz="1400" dirty="0" err="1" smtClean="0"/>
            <a:t>елементами</a:t>
          </a:r>
          <a:r>
            <a:rPr lang="ru-RU" sz="1400" dirty="0" smtClean="0"/>
            <a:t> </a:t>
          </a:r>
          <a:r>
            <a:rPr lang="ru-RU" sz="1400" dirty="0" err="1" smtClean="0"/>
            <a:t>творчих</a:t>
          </a:r>
          <a:r>
            <a:rPr lang="ru-RU" sz="1400" dirty="0" smtClean="0"/>
            <a:t> </a:t>
          </a:r>
          <a:r>
            <a:rPr lang="ru-RU" sz="1400" dirty="0" err="1" smtClean="0"/>
            <a:t>ігор</a:t>
          </a:r>
          <a:r>
            <a:rPr lang="ru-RU" sz="1400" dirty="0" smtClean="0"/>
            <a:t>, коли </a:t>
          </a:r>
          <a:r>
            <a:rPr lang="ru-RU" sz="1400" dirty="0" err="1" smtClean="0"/>
            <a:t>діти</a:t>
          </a:r>
          <a:r>
            <a:rPr lang="ru-RU" sz="1400" dirty="0" smtClean="0"/>
            <a:t> </a:t>
          </a:r>
          <a:r>
            <a:rPr lang="ru-RU" sz="1400" dirty="0" err="1" smtClean="0"/>
            <a:t>входять</a:t>
          </a:r>
          <a:r>
            <a:rPr lang="ru-RU" sz="1400" dirty="0" smtClean="0"/>
            <a:t> в образ </a:t>
          </a:r>
          <a:r>
            <a:rPr lang="ru-RU" sz="1400" dirty="0" err="1" smtClean="0"/>
            <a:t>персонажів</a:t>
          </a:r>
          <a:r>
            <a:rPr lang="ru-RU" sz="1400" dirty="0" smtClean="0"/>
            <a:t> </a:t>
          </a:r>
          <a:r>
            <a:rPr lang="ru-RU" sz="1400" dirty="0" err="1" smtClean="0"/>
            <a:t>казки</a:t>
          </a:r>
          <a:r>
            <a:rPr lang="ru-RU" sz="1400" dirty="0" smtClean="0"/>
            <a:t> </a:t>
          </a:r>
          <a:r>
            <a:rPr lang="ru-RU" sz="1400" dirty="0" err="1" smtClean="0"/>
            <a:t>і</a:t>
          </a:r>
          <a:r>
            <a:rPr lang="ru-RU" sz="1400" dirty="0" smtClean="0"/>
            <a:t> </a:t>
          </a:r>
          <a:r>
            <a:rPr lang="ru-RU" sz="1400" dirty="0" err="1" smtClean="0"/>
            <a:t>вирішують</a:t>
          </a:r>
          <a:r>
            <a:rPr lang="ru-RU" sz="1400" dirty="0" smtClean="0"/>
            <a:t> </a:t>
          </a:r>
          <a:r>
            <a:rPr lang="ru-RU" sz="1400" dirty="0" err="1" smtClean="0"/>
            <a:t>по-своєму</a:t>
          </a:r>
          <a:r>
            <a:rPr lang="ru-RU" sz="1400" dirty="0" smtClean="0"/>
            <a:t> </a:t>
          </a:r>
          <a:r>
            <a:rPr lang="ru-RU" sz="1400" dirty="0" err="1" smtClean="0"/>
            <a:t>поставлені</a:t>
          </a:r>
          <a:r>
            <a:rPr lang="ru-RU" sz="1400" dirty="0" smtClean="0"/>
            <a:t> </a:t>
          </a:r>
          <a:r>
            <a:rPr lang="ru-RU" sz="1400" dirty="0" err="1" smtClean="0"/>
            <a:t>проблеми</a:t>
          </a:r>
          <a:r>
            <a:rPr lang="ru-RU" sz="1400" dirty="0" smtClean="0"/>
            <a:t>)</a:t>
          </a:r>
          <a:endParaRPr lang="ru-RU" sz="1400" dirty="0"/>
        </a:p>
      </dgm:t>
    </dgm:pt>
    <dgm:pt modelId="{FBA6CC56-F4C4-4EFB-86E7-71367FCDEB9F}" type="parTrans" cxnId="{E3603073-3FE7-4D09-93A1-FCB44F72402F}">
      <dgm:prSet/>
      <dgm:spPr/>
      <dgm:t>
        <a:bodyPr/>
        <a:lstStyle/>
        <a:p>
          <a:endParaRPr lang="ru-RU" sz="1400"/>
        </a:p>
      </dgm:t>
    </dgm:pt>
    <dgm:pt modelId="{00D6BD08-5CCD-4AAF-B2D5-DAFA08863F62}" type="sibTrans" cxnId="{E3603073-3FE7-4D09-93A1-FCB44F72402F}">
      <dgm:prSet/>
      <dgm:spPr/>
      <dgm:t>
        <a:bodyPr/>
        <a:lstStyle/>
        <a:p>
          <a:endParaRPr lang="ru-RU" sz="1400"/>
        </a:p>
      </dgm:t>
    </dgm:pt>
    <dgm:pt modelId="{AB67877B-124E-42D1-8B0F-712EF9ABD038}">
      <dgm:prSet phldrT="[Текст]" phldr="1" custT="1"/>
      <dgm:spPr/>
      <dgm:t>
        <a:bodyPr/>
        <a:lstStyle/>
        <a:p>
          <a:endParaRPr lang="ru-RU" sz="1400" dirty="0"/>
        </a:p>
      </dgm:t>
    </dgm:pt>
    <dgm:pt modelId="{08D69CAB-1CF7-4BC3-9BF6-3938C32BD723}" type="parTrans" cxnId="{4B4BCF5D-8BCC-4896-839F-AADF1B42FDA9}">
      <dgm:prSet/>
      <dgm:spPr/>
      <dgm:t>
        <a:bodyPr/>
        <a:lstStyle/>
        <a:p>
          <a:endParaRPr lang="ru-RU" sz="1400"/>
        </a:p>
      </dgm:t>
    </dgm:pt>
    <dgm:pt modelId="{B43B02D9-3899-4FA0-BFBE-3B64B8056DFE}" type="sibTrans" cxnId="{4B4BCF5D-8BCC-4896-839F-AADF1B42FDA9}">
      <dgm:prSet/>
      <dgm:spPr/>
      <dgm:t>
        <a:bodyPr/>
        <a:lstStyle/>
        <a:p>
          <a:endParaRPr lang="ru-RU" sz="1400"/>
        </a:p>
      </dgm:t>
    </dgm:pt>
    <dgm:pt modelId="{C3CFD541-6DAC-4AF1-9577-D0987F600343}">
      <dgm:prSet phldrT="[Текст]" custT="1"/>
      <dgm:spPr/>
      <dgm:t>
        <a:bodyPr/>
        <a:lstStyle/>
        <a:p>
          <a:r>
            <a:rPr lang="ru-RU" sz="1400" b="1" dirty="0" err="1" smtClean="0"/>
            <a:t>Дослідницькі</a:t>
          </a:r>
          <a:r>
            <a:rPr lang="ru-RU" sz="1400" b="1" dirty="0" smtClean="0"/>
            <a:t>. </a:t>
          </a:r>
          <a:r>
            <a:rPr lang="ru-RU" sz="1400" dirty="0" err="1" smtClean="0"/>
            <a:t>Діти</a:t>
          </a:r>
          <a:r>
            <a:rPr lang="ru-RU" sz="1400" dirty="0" smtClean="0"/>
            <a:t> </a:t>
          </a:r>
          <a:r>
            <a:rPr lang="ru-RU" sz="1400" dirty="0" err="1" smtClean="0"/>
            <a:t>досліджують</a:t>
          </a:r>
          <a:r>
            <a:rPr lang="ru-RU" sz="1400" dirty="0" smtClean="0"/>
            <a:t>, </a:t>
          </a:r>
          <a:r>
            <a:rPr lang="ru-RU" sz="1400" dirty="0" err="1" smtClean="0"/>
            <a:t>експериментують</a:t>
          </a:r>
          <a:r>
            <a:rPr lang="ru-RU" sz="1400" dirty="0" smtClean="0"/>
            <a:t>, </a:t>
          </a:r>
          <a:r>
            <a:rPr lang="ru-RU" sz="1400" dirty="0" err="1" smtClean="0"/>
            <a:t>аналізують</a:t>
          </a:r>
          <a:r>
            <a:rPr lang="ru-RU" sz="1400" dirty="0" smtClean="0"/>
            <a:t>, а </a:t>
          </a:r>
          <a:r>
            <a:rPr lang="ru-RU" sz="1400" dirty="0" err="1" smtClean="0"/>
            <a:t>результати</a:t>
          </a:r>
          <a:r>
            <a:rPr lang="ru-RU" sz="1400" dirty="0" smtClean="0"/>
            <a:t> </a:t>
          </a:r>
          <a:r>
            <a:rPr lang="ru-RU" sz="1400" dirty="0" err="1" smtClean="0"/>
            <a:t>видають</a:t>
          </a:r>
          <a:r>
            <a:rPr lang="ru-RU" sz="1400" dirty="0" smtClean="0"/>
            <a:t> у </a:t>
          </a:r>
          <a:r>
            <a:rPr lang="ru-RU" sz="1400" dirty="0" err="1" smtClean="0"/>
            <a:t>вигляді</a:t>
          </a:r>
          <a:r>
            <a:rPr lang="ru-RU" sz="1400" dirty="0" smtClean="0"/>
            <a:t> </a:t>
          </a:r>
          <a:r>
            <a:rPr lang="ru-RU" sz="1400" dirty="0" err="1" smtClean="0"/>
            <a:t>збірок</a:t>
          </a:r>
          <a:r>
            <a:rPr lang="ru-RU" sz="1400" dirty="0" smtClean="0"/>
            <a:t> </a:t>
          </a:r>
          <a:r>
            <a:rPr lang="ru-RU" sz="1400" dirty="0" err="1" smtClean="0"/>
            <a:t>творів</a:t>
          </a:r>
          <a:r>
            <a:rPr lang="ru-RU" sz="1400" dirty="0" smtClean="0"/>
            <a:t>, </a:t>
          </a:r>
          <a:r>
            <a:rPr lang="ru-RU" sz="1400" dirty="0" err="1" smtClean="0"/>
            <a:t>звітів</a:t>
          </a:r>
          <a:r>
            <a:rPr lang="ru-RU" sz="1400" dirty="0" smtClean="0"/>
            <a:t>, </a:t>
          </a:r>
          <a:r>
            <a:rPr lang="ru-RU" sz="1400" dirty="0" err="1" smtClean="0"/>
            <a:t>доповідей</a:t>
          </a:r>
          <a:r>
            <a:rPr lang="ru-RU" sz="1400" dirty="0" smtClean="0"/>
            <a:t>, газет та </a:t>
          </a:r>
          <a:r>
            <a:rPr lang="ru-RU" sz="1400" dirty="0" err="1" smtClean="0"/>
            <a:t>ін</a:t>
          </a:r>
          <a:r>
            <a:rPr lang="ru-RU" sz="1400" dirty="0" smtClean="0"/>
            <a:t>.</a:t>
          </a:r>
          <a:endParaRPr lang="ru-RU" sz="1400" dirty="0"/>
        </a:p>
      </dgm:t>
    </dgm:pt>
    <dgm:pt modelId="{D7AECE04-B206-4A0D-8E1D-2C9B815800DA}" type="parTrans" cxnId="{BD3902DF-50B9-4810-AE30-E86589083DAD}">
      <dgm:prSet/>
      <dgm:spPr/>
      <dgm:t>
        <a:bodyPr/>
        <a:lstStyle/>
        <a:p>
          <a:endParaRPr lang="ru-RU" sz="1400"/>
        </a:p>
      </dgm:t>
    </dgm:pt>
    <dgm:pt modelId="{D4CE934B-C0A9-45BD-B3C2-D92A6A3691F2}" type="sibTrans" cxnId="{BD3902DF-50B9-4810-AE30-E86589083DAD}">
      <dgm:prSet/>
      <dgm:spPr/>
      <dgm:t>
        <a:bodyPr/>
        <a:lstStyle/>
        <a:p>
          <a:endParaRPr lang="ru-RU" sz="1400"/>
        </a:p>
      </dgm:t>
    </dgm:pt>
    <dgm:pt modelId="{688F0F03-7FA2-4072-AAEF-AABA431C4482}">
      <dgm:prSet phldrT="[Текст]" phldr="1" custT="1"/>
      <dgm:spPr/>
      <dgm:t>
        <a:bodyPr/>
        <a:lstStyle/>
        <a:p>
          <a:endParaRPr lang="ru-RU" sz="1400" dirty="0"/>
        </a:p>
      </dgm:t>
    </dgm:pt>
    <dgm:pt modelId="{A4611FB4-732C-45AC-A15F-47B9B0D1C711}" type="parTrans" cxnId="{18EFF624-87B2-4A09-A79B-65FCC3123F86}">
      <dgm:prSet/>
      <dgm:spPr/>
      <dgm:t>
        <a:bodyPr/>
        <a:lstStyle/>
        <a:p>
          <a:endParaRPr lang="ru-RU" sz="1400"/>
        </a:p>
      </dgm:t>
    </dgm:pt>
    <dgm:pt modelId="{A71C5B8C-644D-4170-85A1-A88BA28A76C9}" type="sibTrans" cxnId="{18EFF624-87B2-4A09-A79B-65FCC3123F86}">
      <dgm:prSet/>
      <dgm:spPr/>
      <dgm:t>
        <a:bodyPr/>
        <a:lstStyle/>
        <a:p>
          <a:endParaRPr lang="ru-RU" sz="1400"/>
        </a:p>
      </dgm:t>
    </dgm:pt>
    <dgm:pt modelId="{F8CC3983-C44A-44D8-9DCB-DEE7FE5F5604}">
      <dgm:prSet phldrT="[Текст]" custT="1"/>
      <dgm:spPr/>
      <dgm:t>
        <a:bodyPr/>
        <a:lstStyle/>
        <a:p>
          <a:r>
            <a:rPr lang="ru-RU" sz="1400" b="1" dirty="0" err="1" smtClean="0"/>
            <a:t>Інформаційно-практичні</a:t>
          </a:r>
          <a:r>
            <a:rPr lang="ru-RU" sz="1400" b="1" dirty="0" smtClean="0"/>
            <a:t>. </a:t>
          </a:r>
          <a:r>
            <a:rPr lang="ru-RU" sz="1400" dirty="0" err="1" smtClean="0"/>
            <a:t>Діти</a:t>
          </a:r>
          <a:r>
            <a:rPr lang="ru-RU" sz="1400" dirty="0" smtClean="0"/>
            <a:t> </a:t>
          </a:r>
          <a:r>
            <a:rPr lang="ru-RU" sz="1400" dirty="0" err="1" smtClean="0"/>
            <a:t>створюють</a:t>
          </a:r>
          <a:r>
            <a:rPr lang="ru-RU" sz="1400" dirty="0" smtClean="0"/>
            <a:t> </a:t>
          </a:r>
          <a:r>
            <a:rPr lang="ru-RU" sz="1400" dirty="0" err="1" smtClean="0"/>
            <a:t>різні</a:t>
          </a:r>
          <a:r>
            <a:rPr lang="ru-RU" sz="1400" dirty="0" smtClean="0"/>
            <a:t> </a:t>
          </a:r>
          <a:r>
            <a:rPr lang="ru-RU" sz="1400" dirty="0" err="1" smtClean="0"/>
            <a:t>предмети</a:t>
          </a:r>
          <a:r>
            <a:rPr lang="ru-RU" sz="1400" dirty="0" smtClean="0"/>
            <a:t>, </a:t>
          </a:r>
          <a:r>
            <a:rPr lang="ru-RU" sz="1400" dirty="0" err="1" smtClean="0"/>
            <a:t>які</a:t>
          </a:r>
          <a:r>
            <a:rPr lang="ru-RU" sz="1400" dirty="0" smtClean="0"/>
            <a:t> </a:t>
          </a:r>
          <a:r>
            <a:rPr lang="ru-RU" sz="1400" dirty="0" err="1" smtClean="0"/>
            <a:t>можуть</a:t>
          </a:r>
          <a:r>
            <a:rPr lang="ru-RU" sz="1400" dirty="0" smtClean="0"/>
            <a:t> бути </a:t>
          </a:r>
          <a:r>
            <a:rPr lang="ru-RU" sz="1400" dirty="0" err="1" smtClean="0"/>
            <a:t>використані</a:t>
          </a:r>
          <a:r>
            <a:rPr lang="ru-RU" sz="1400" dirty="0" smtClean="0"/>
            <a:t> в реальному </a:t>
          </a:r>
          <a:r>
            <a:rPr lang="ru-RU" sz="1400" dirty="0" err="1" smtClean="0"/>
            <a:t>житті</a:t>
          </a:r>
          <a:r>
            <a:rPr lang="ru-RU" sz="1400" dirty="0" smtClean="0"/>
            <a:t> </a:t>
          </a:r>
          <a:r>
            <a:rPr lang="ru-RU" sz="1400" dirty="0" err="1" smtClean="0"/>
            <a:t>або</a:t>
          </a:r>
          <a:r>
            <a:rPr lang="ru-RU" sz="1400" dirty="0" smtClean="0"/>
            <a:t> </a:t>
          </a:r>
          <a:r>
            <a:rPr lang="ru-RU" sz="1400" dirty="0" err="1" smtClean="0"/>
            <a:t>використовуються</a:t>
          </a:r>
          <a:r>
            <a:rPr lang="ru-RU" sz="1400" dirty="0" smtClean="0"/>
            <a:t> в </a:t>
          </a:r>
          <a:r>
            <a:rPr lang="ru-RU" sz="1400" dirty="0" err="1" smtClean="0"/>
            <a:t>оформленні</a:t>
          </a:r>
          <a:r>
            <a:rPr lang="ru-RU" sz="1400" dirty="0" smtClean="0"/>
            <a:t> </a:t>
          </a:r>
          <a:r>
            <a:rPr lang="ru-RU" sz="1400" dirty="0" err="1" smtClean="0"/>
            <a:t>груп</a:t>
          </a:r>
          <a:endParaRPr lang="ru-RU" sz="1400" dirty="0"/>
        </a:p>
      </dgm:t>
    </dgm:pt>
    <dgm:pt modelId="{047CF161-81D4-4ED2-B00E-3D0BD5187F7E}" type="parTrans" cxnId="{C3C498FA-745A-4692-A2AE-EE7FEDEDF9CE}">
      <dgm:prSet/>
      <dgm:spPr/>
      <dgm:t>
        <a:bodyPr/>
        <a:lstStyle/>
        <a:p>
          <a:endParaRPr lang="ru-RU" sz="1400"/>
        </a:p>
      </dgm:t>
    </dgm:pt>
    <dgm:pt modelId="{22F72F3E-FADE-4CE4-9D76-C0D828B95B38}" type="sibTrans" cxnId="{C3C498FA-745A-4692-A2AE-EE7FEDEDF9CE}">
      <dgm:prSet/>
      <dgm:spPr/>
      <dgm:t>
        <a:bodyPr/>
        <a:lstStyle/>
        <a:p>
          <a:endParaRPr lang="ru-RU" sz="1400"/>
        </a:p>
      </dgm:t>
    </dgm:pt>
    <dgm:pt modelId="{5941EC6B-A7EF-4C26-A89A-6B5F1B0F2353}">
      <dgm:prSet custT="1"/>
      <dgm:spPr/>
      <dgm:t>
        <a:bodyPr/>
        <a:lstStyle/>
        <a:p>
          <a:endParaRPr lang="ru-RU" sz="1400"/>
        </a:p>
      </dgm:t>
    </dgm:pt>
    <dgm:pt modelId="{C90AE37C-D41A-431B-AB56-0124BA0B273B}" type="parTrans" cxnId="{3DC467C7-281D-49BD-873D-A895D1FB53A2}">
      <dgm:prSet/>
      <dgm:spPr/>
      <dgm:t>
        <a:bodyPr/>
        <a:lstStyle/>
        <a:p>
          <a:endParaRPr lang="ru-RU" sz="1400"/>
        </a:p>
      </dgm:t>
    </dgm:pt>
    <dgm:pt modelId="{184A787B-22BA-47A9-97BD-83AD99EF103E}" type="sibTrans" cxnId="{3DC467C7-281D-49BD-873D-A895D1FB53A2}">
      <dgm:prSet/>
      <dgm:spPr/>
      <dgm:t>
        <a:bodyPr/>
        <a:lstStyle/>
        <a:p>
          <a:endParaRPr lang="ru-RU" sz="1400"/>
        </a:p>
      </dgm:t>
    </dgm:pt>
    <dgm:pt modelId="{EB138ED5-4696-4E66-8CFB-76F97BF9150D}">
      <dgm:prSet custT="1"/>
      <dgm:spPr/>
      <dgm:t>
        <a:bodyPr/>
        <a:lstStyle/>
        <a:p>
          <a:r>
            <a:rPr lang="ru-RU" sz="1400" b="1" dirty="0" err="1" smtClean="0"/>
            <a:t>Творчі</a:t>
          </a:r>
          <a:r>
            <a:rPr lang="ru-RU" sz="1400" dirty="0" smtClean="0"/>
            <a:t>. </a:t>
          </a:r>
          <a:r>
            <a:rPr lang="ru-RU" sz="1400" dirty="0" err="1" smtClean="0"/>
            <a:t>Такі</a:t>
          </a:r>
          <a:r>
            <a:rPr lang="ru-RU" sz="1400" dirty="0" smtClean="0"/>
            <a:t> </a:t>
          </a:r>
          <a:r>
            <a:rPr lang="ru-RU" sz="1400" dirty="0" err="1" smtClean="0"/>
            <a:t>проекти</a:t>
          </a:r>
          <a:r>
            <a:rPr lang="ru-RU" sz="1400" dirty="0" smtClean="0"/>
            <a:t>, як правило, не </a:t>
          </a:r>
          <a:r>
            <a:rPr lang="ru-RU" sz="1400" dirty="0" err="1" smtClean="0"/>
            <a:t>мають</a:t>
          </a:r>
          <a:r>
            <a:rPr lang="ru-RU" sz="1400" dirty="0" smtClean="0"/>
            <a:t> детально </a:t>
          </a:r>
          <a:r>
            <a:rPr lang="ru-RU" sz="1400" dirty="0" err="1" smtClean="0"/>
            <a:t>відпрацьованої</a:t>
          </a:r>
          <a:r>
            <a:rPr lang="ru-RU" sz="1400" dirty="0" smtClean="0"/>
            <a:t> </a:t>
          </a:r>
          <a:r>
            <a:rPr lang="ru-RU" sz="1400" dirty="0" err="1" smtClean="0"/>
            <a:t>структури</a:t>
          </a:r>
          <a:r>
            <a:rPr lang="ru-RU" sz="1400" dirty="0" smtClean="0"/>
            <a:t> </a:t>
          </a:r>
          <a:r>
            <a:rPr lang="ru-RU" sz="1400" dirty="0" err="1" smtClean="0"/>
            <a:t>спільної</a:t>
          </a:r>
          <a:r>
            <a:rPr lang="ru-RU" sz="1400" dirty="0" smtClean="0"/>
            <a:t> </a:t>
          </a:r>
          <a:r>
            <a:rPr lang="ru-RU" sz="1400" dirty="0" err="1" smtClean="0"/>
            <a:t>діяльності</a:t>
          </a:r>
          <a:r>
            <a:rPr lang="ru-RU" sz="1400" dirty="0" smtClean="0"/>
            <a:t> </a:t>
          </a:r>
          <a:r>
            <a:rPr lang="ru-RU" sz="1400" dirty="0" err="1" smtClean="0"/>
            <a:t>учасників</a:t>
          </a:r>
          <a:r>
            <a:rPr lang="ru-RU" sz="1400" dirty="0" smtClean="0"/>
            <a:t>, вона </a:t>
          </a:r>
          <a:r>
            <a:rPr lang="ru-RU" sz="1400" dirty="0" err="1" smtClean="0"/>
            <a:t>тільки</a:t>
          </a:r>
          <a:r>
            <a:rPr lang="ru-RU" sz="1400" dirty="0" smtClean="0"/>
            <a:t> </a:t>
          </a:r>
          <a:r>
            <a:rPr lang="ru-RU" sz="1400" dirty="0" err="1" smtClean="0"/>
            <a:t>намічається</a:t>
          </a:r>
          <a:r>
            <a:rPr lang="ru-RU" sz="1400" dirty="0" smtClean="0"/>
            <a:t> </a:t>
          </a:r>
          <a:r>
            <a:rPr lang="ru-RU" sz="1400" dirty="0" err="1" smtClean="0"/>
            <a:t>і</a:t>
          </a:r>
          <a:r>
            <a:rPr lang="ru-RU" sz="1400" dirty="0" smtClean="0"/>
            <a:t> </a:t>
          </a:r>
          <a:r>
            <a:rPr lang="ru-RU" sz="1400" dirty="0" err="1" smtClean="0"/>
            <a:t>далі</a:t>
          </a:r>
          <a:r>
            <a:rPr lang="ru-RU" sz="1400" dirty="0" smtClean="0"/>
            <a:t> </a:t>
          </a:r>
          <a:r>
            <a:rPr lang="ru-RU" sz="1400" dirty="0" err="1" smtClean="0"/>
            <a:t>розвивається</a:t>
          </a:r>
          <a:r>
            <a:rPr lang="ru-RU" sz="1400" dirty="0" smtClean="0"/>
            <a:t>, та </a:t>
          </a:r>
          <a:r>
            <a:rPr lang="ru-RU" sz="1400" dirty="0" err="1" smtClean="0"/>
            <a:t>отримує</a:t>
          </a:r>
          <a:r>
            <a:rPr lang="ru-RU" sz="1400" dirty="0" smtClean="0"/>
            <a:t> </a:t>
          </a:r>
          <a:r>
            <a:rPr lang="ru-RU" sz="1400" dirty="0" err="1" smtClean="0"/>
            <a:t>кінцевий</a:t>
          </a:r>
          <a:r>
            <a:rPr lang="ru-RU" sz="1400" dirty="0" smtClean="0"/>
            <a:t> результат. (</a:t>
          </a:r>
          <a:r>
            <a:rPr lang="ru-RU" sz="1400" dirty="0" err="1" smtClean="0"/>
            <a:t>спільна</a:t>
          </a:r>
          <a:r>
            <a:rPr lang="ru-RU" sz="1400" dirty="0" smtClean="0"/>
            <a:t> газета, свято, </a:t>
          </a:r>
          <a:r>
            <a:rPr lang="ru-RU" sz="1400" dirty="0" err="1" smtClean="0"/>
            <a:t>драматизація</a:t>
          </a:r>
          <a:r>
            <a:rPr lang="ru-RU" sz="1400" dirty="0" smtClean="0"/>
            <a:t>, </a:t>
          </a:r>
          <a:r>
            <a:rPr lang="ru-RU" sz="1400" dirty="0" err="1" smtClean="0"/>
            <a:t>тощо</a:t>
          </a:r>
          <a:r>
            <a:rPr lang="ru-RU" sz="1400" dirty="0" smtClean="0"/>
            <a:t>.)</a:t>
          </a:r>
          <a:endParaRPr lang="ru-RU" sz="1400" dirty="0"/>
        </a:p>
      </dgm:t>
    </dgm:pt>
    <dgm:pt modelId="{3CA07596-FAC6-46E5-A96B-F4012266E289}" type="parTrans" cxnId="{F28474D9-B8D7-4C39-A1E3-6C2339B68008}">
      <dgm:prSet/>
      <dgm:spPr/>
      <dgm:t>
        <a:bodyPr/>
        <a:lstStyle/>
        <a:p>
          <a:endParaRPr lang="ru-RU" sz="1400"/>
        </a:p>
      </dgm:t>
    </dgm:pt>
    <dgm:pt modelId="{956F27E0-047C-418B-BD63-684B6E80404A}" type="sibTrans" cxnId="{F28474D9-B8D7-4C39-A1E3-6C2339B68008}">
      <dgm:prSet/>
      <dgm:spPr/>
      <dgm:t>
        <a:bodyPr/>
        <a:lstStyle/>
        <a:p>
          <a:endParaRPr lang="ru-RU" sz="1400"/>
        </a:p>
      </dgm:t>
    </dgm:pt>
    <dgm:pt modelId="{6499B2CB-F952-47A8-A887-E27DC04A2676}">
      <dgm:prSet custT="1"/>
      <dgm:spPr/>
      <dgm:t>
        <a:bodyPr/>
        <a:lstStyle/>
        <a:p>
          <a:endParaRPr lang="ru-RU" sz="1400"/>
        </a:p>
      </dgm:t>
    </dgm:pt>
    <dgm:pt modelId="{648D5B8D-F974-46AB-A328-87642968CD1B}" type="parTrans" cxnId="{0AE388B1-7AC8-448B-A37D-0200AB5D8DE4}">
      <dgm:prSet/>
      <dgm:spPr/>
      <dgm:t>
        <a:bodyPr/>
        <a:lstStyle/>
        <a:p>
          <a:endParaRPr lang="ru-RU" sz="1400"/>
        </a:p>
      </dgm:t>
    </dgm:pt>
    <dgm:pt modelId="{FC4739DA-B4E5-41E0-9862-C6AE38D7AFA8}" type="sibTrans" cxnId="{0AE388B1-7AC8-448B-A37D-0200AB5D8DE4}">
      <dgm:prSet/>
      <dgm:spPr/>
      <dgm:t>
        <a:bodyPr/>
        <a:lstStyle/>
        <a:p>
          <a:endParaRPr lang="ru-RU" sz="1400"/>
        </a:p>
      </dgm:t>
    </dgm:pt>
    <dgm:pt modelId="{7A825BA9-B6AD-47FB-B9FC-4A177BD4880A}">
      <dgm:prSet custT="1"/>
      <dgm:spPr/>
      <dgm:t>
        <a:bodyPr/>
        <a:lstStyle/>
        <a:p>
          <a:r>
            <a:rPr lang="ru-RU" sz="1400" b="1" dirty="0" err="1" smtClean="0"/>
            <a:t>Літературно</a:t>
          </a:r>
          <a:r>
            <a:rPr lang="ru-RU" sz="1400" b="1" dirty="0" smtClean="0"/>
            <a:t> - </a:t>
          </a:r>
          <a:r>
            <a:rPr lang="ru-RU" sz="1400" b="1" dirty="0" err="1" smtClean="0"/>
            <a:t>творчі</a:t>
          </a:r>
          <a:r>
            <a:rPr lang="ru-RU" sz="1400" b="1" dirty="0" smtClean="0"/>
            <a:t>. </a:t>
          </a:r>
          <a:r>
            <a:rPr lang="ru-RU" sz="1400" dirty="0" err="1" smtClean="0"/>
            <a:t>Діти</a:t>
          </a:r>
          <a:r>
            <a:rPr lang="ru-RU" sz="1400" dirty="0" smtClean="0"/>
            <a:t> </a:t>
          </a:r>
          <a:r>
            <a:rPr lang="ru-RU" sz="1400" dirty="0" err="1" smtClean="0"/>
            <a:t>об'єднуються</a:t>
          </a:r>
          <a:r>
            <a:rPr lang="ru-RU" sz="1400" dirty="0" smtClean="0"/>
            <a:t> в </a:t>
          </a:r>
          <a:r>
            <a:rPr lang="ru-RU" sz="1400" dirty="0" err="1" smtClean="0"/>
            <a:t>групи</a:t>
          </a:r>
          <a:r>
            <a:rPr lang="ru-RU" sz="1400" dirty="0" smtClean="0"/>
            <a:t> за </a:t>
          </a:r>
          <a:r>
            <a:rPr lang="ru-RU" sz="1400" dirty="0" err="1" smtClean="0"/>
            <a:t>спільними</a:t>
          </a:r>
          <a:r>
            <a:rPr lang="ru-RU" sz="1400" dirty="0" smtClean="0"/>
            <a:t> </a:t>
          </a:r>
          <a:r>
            <a:rPr lang="ru-RU" sz="1400" dirty="0" err="1" smtClean="0"/>
            <a:t>інтересами</a:t>
          </a:r>
          <a:r>
            <a:rPr lang="ru-RU" sz="1400" dirty="0" smtClean="0"/>
            <a:t>, тому, </a:t>
          </a:r>
          <a:r>
            <a:rPr lang="ru-RU" sz="1400" dirty="0" err="1" smtClean="0"/>
            <a:t>що</a:t>
          </a:r>
          <a:r>
            <a:rPr lang="ru-RU" sz="1400" dirty="0" smtClean="0"/>
            <a:t> </a:t>
          </a:r>
          <a:r>
            <a:rPr lang="ru-RU" sz="1400" dirty="0" err="1" smtClean="0"/>
            <a:t>мають</a:t>
          </a:r>
          <a:r>
            <a:rPr lang="ru-RU" sz="1400" dirty="0" smtClean="0"/>
            <a:t> </a:t>
          </a:r>
          <a:r>
            <a:rPr lang="ru-RU" sz="1400" dirty="0" err="1" smtClean="0"/>
            <a:t>бажання</a:t>
          </a:r>
          <a:r>
            <a:rPr lang="ru-RU" sz="1400" dirty="0" smtClean="0"/>
            <a:t> разом </a:t>
          </a:r>
          <a:r>
            <a:rPr lang="ru-RU" sz="1400" dirty="0" err="1" smtClean="0"/>
            <a:t>творити</a:t>
          </a:r>
          <a:r>
            <a:rPr lang="ru-RU" sz="1400" dirty="0" smtClean="0"/>
            <a:t>.</a:t>
          </a:r>
          <a:endParaRPr lang="ru-RU" sz="1400" dirty="0"/>
        </a:p>
      </dgm:t>
    </dgm:pt>
    <dgm:pt modelId="{1A460765-5E14-4C02-8A8B-FFAEC4E1E315}" type="parTrans" cxnId="{17EF8218-FE0F-4365-BAB6-22A6CFF606C4}">
      <dgm:prSet/>
      <dgm:spPr/>
      <dgm:t>
        <a:bodyPr/>
        <a:lstStyle/>
        <a:p>
          <a:endParaRPr lang="ru-RU" sz="1400"/>
        </a:p>
      </dgm:t>
    </dgm:pt>
    <dgm:pt modelId="{6DA16B01-5469-4FF7-AE67-F44F96C2E0A8}" type="sibTrans" cxnId="{17EF8218-FE0F-4365-BAB6-22A6CFF606C4}">
      <dgm:prSet/>
      <dgm:spPr/>
      <dgm:t>
        <a:bodyPr/>
        <a:lstStyle/>
        <a:p>
          <a:endParaRPr lang="ru-RU" sz="1400"/>
        </a:p>
      </dgm:t>
    </dgm:pt>
    <dgm:pt modelId="{E13E375A-12D0-42AC-9B7D-9F7A295E5B9F}">
      <dgm:prSet phldrT="[Текст]" phldr="1" custT="1"/>
      <dgm:spPr/>
      <dgm:t>
        <a:bodyPr/>
        <a:lstStyle/>
        <a:p>
          <a:endParaRPr lang="ru-RU" sz="1400" dirty="0"/>
        </a:p>
      </dgm:t>
    </dgm:pt>
    <dgm:pt modelId="{F1FD470D-F6C0-4F7B-B3A9-3A526055E9A9}" type="sibTrans" cxnId="{6CDE9149-C1EC-48D7-ABB3-5ED04F517280}">
      <dgm:prSet/>
      <dgm:spPr/>
      <dgm:t>
        <a:bodyPr/>
        <a:lstStyle/>
        <a:p>
          <a:endParaRPr lang="ru-RU" sz="1400"/>
        </a:p>
      </dgm:t>
    </dgm:pt>
    <dgm:pt modelId="{A7C757B9-4B76-4F6F-9F04-1D5995D5DDFD}" type="parTrans" cxnId="{6CDE9149-C1EC-48D7-ABB3-5ED04F517280}">
      <dgm:prSet/>
      <dgm:spPr/>
      <dgm:t>
        <a:bodyPr/>
        <a:lstStyle/>
        <a:p>
          <a:endParaRPr lang="ru-RU" sz="1400"/>
        </a:p>
      </dgm:t>
    </dgm:pt>
    <dgm:pt modelId="{17D8F12D-27D1-48F1-9E9C-4EE7BA290E04}" type="pres">
      <dgm:prSet presAssocID="{0B4B2F19-7143-46E1-B04D-8CAB16D3160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A99FB9-C7EA-489F-9CB3-2A8A2096E6A8}" type="pres">
      <dgm:prSet presAssocID="{E13E375A-12D0-42AC-9B7D-9F7A295E5B9F}" presName="composite" presStyleCnt="0"/>
      <dgm:spPr/>
    </dgm:pt>
    <dgm:pt modelId="{5D0E5A56-4EEB-49ED-A4C4-1BAAD9DF047C}" type="pres">
      <dgm:prSet presAssocID="{E13E375A-12D0-42AC-9B7D-9F7A295E5B9F}" presName="parentText" presStyleLbl="alignNode1" presStyleIdx="0" presStyleCnt="5" custLinFactNeighborX="0" custLinFactNeighborY="-6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04C3F-A6DF-4A00-8533-2DF7ED8D5CC8}" type="pres">
      <dgm:prSet presAssocID="{E13E375A-12D0-42AC-9B7D-9F7A295E5B9F}" presName="descendantText" presStyleLbl="alignAcc1" presStyleIdx="0" presStyleCnt="5" custLinFactNeighborX="-173" custLinFactNeighborY="11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1AE63-2F37-49B0-BB2F-E74AED6D9211}" type="pres">
      <dgm:prSet presAssocID="{F1FD470D-F6C0-4F7B-B3A9-3A526055E9A9}" presName="sp" presStyleCnt="0"/>
      <dgm:spPr/>
    </dgm:pt>
    <dgm:pt modelId="{3CAD1DF6-BC2A-4FA2-B3A8-6ED036BCD79C}" type="pres">
      <dgm:prSet presAssocID="{AB67877B-124E-42D1-8B0F-712EF9ABD038}" presName="composite" presStyleCnt="0"/>
      <dgm:spPr/>
    </dgm:pt>
    <dgm:pt modelId="{AB2C7D89-F87F-42F0-9AA5-CF4545AD0A75}" type="pres">
      <dgm:prSet presAssocID="{AB67877B-124E-42D1-8B0F-712EF9ABD03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66A44-2008-4499-98FF-17F041585F43}" type="pres">
      <dgm:prSet presAssocID="{AB67877B-124E-42D1-8B0F-712EF9ABD03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9D56EB-4C3F-4B84-B910-4589CFBD68C9}" type="pres">
      <dgm:prSet presAssocID="{B43B02D9-3899-4FA0-BFBE-3B64B8056DFE}" presName="sp" presStyleCnt="0"/>
      <dgm:spPr/>
    </dgm:pt>
    <dgm:pt modelId="{AA1EECC3-D289-40E7-A175-C986B6D08561}" type="pres">
      <dgm:prSet presAssocID="{5941EC6B-A7EF-4C26-A89A-6B5F1B0F2353}" presName="composite" presStyleCnt="0"/>
      <dgm:spPr/>
    </dgm:pt>
    <dgm:pt modelId="{3D7B7057-7C54-410C-A3C8-583C55D0E02F}" type="pres">
      <dgm:prSet presAssocID="{5941EC6B-A7EF-4C26-A89A-6B5F1B0F2353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8FBD2-BAE0-4FCE-B203-95B2A621652F}" type="pres">
      <dgm:prSet presAssocID="{5941EC6B-A7EF-4C26-A89A-6B5F1B0F2353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28DA8C-6762-4B4E-8966-D16D312EDE14}" type="pres">
      <dgm:prSet presAssocID="{184A787B-22BA-47A9-97BD-83AD99EF103E}" presName="sp" presStyleCnt="0"/>
      <dgm:spPr/>
    </dgm:pt>
    <dgm:pt modelId="{A42634E3-EE33-496F-97FD-CD4DD2242E37}" type="pres">
      <dgm:prSet presAssocID="{6499B2CB-F952-47A8-A887-E27DC04A2676}" presName="composite" presStyleCnt="0"/>
      <dgm:spPr/>
    </dgm:pt>
    <dgm:pt modelId="{5429D15B-A04F-44AF-9A72-B0A0F3206D04}" type="pres">
      <dgm:prSet presAssocID="{6499B2CB-F952-47A8-A887-E27DC04A2676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48792-A035-494A-8EF6-275318111FAF}" type="pres">
      <dgm:prSet presAssocID="{6499B2CB-F952-47A8-A887-E27DC04A2676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A59BA0-C723-4F7A-89EF-1853F74CC974}" type="pres">
      <dgm:prSet presAssocID="{FC4739DA-B4E5-41E0-9862-C6AE38D7AFA8}" presName="sp" presStyleCnt="0"/>
      <dgm:spPr/>
    </dgm:pt>
    <dgm:pt modelId="{C695AAA5-F55A-4FC2-81B4-47A5C781B067}" type="pres">
      <dgm:prSet presAssocID="{688F0F03-7FA2-4072-AAEF-AABA431C4482}" presName="composite" presStyleCnt="0"/>
      <dgm:spPr/>
    </dgm:pt>
    <dgm:pt modelId="{6DBA9296-B9D7-47C2-B423-E2F39AEF3C35}" type="pres">
      <dgm:prSet presAssocID="{688F0F03-7FA2-4072-AAEF-AABA431C4482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2F42A-90C8-4A99-B132-CCFF791A5163}" type="pres">
      <dgm:prSet presAssocID="{688F0F03-7FA2-4072-AAEF-AABA431C4482}" presName="descendantText" presStyleLbl="alignAcc1" presStyleIdx="4" presStyleCnt="5" custLinFactNeighborX="-173" custLinFactNeighborY="3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6FA371-F9E1-4A79-85CA-181E67C124BA}" type="presOf" srcId="{F8CC3983-C44A-44D8-9DCB-DEE7FE5F5604}" destId="{54B2F42A-90C8-4A99-B132-CCFF791A5163}" srcOrd="0" destOrd="0" presId="urn:microsoft.com/office/officeart/2005/8/layout/chevron2"/>
    <dgm:cxn modelId="{0AE388B1-7AC8-448B-A37D-0200AB5D8DE4}" srcId="{0B4B2F19-7143-46E1-B04D-8CAB16D31602}" destId="{6499B2CB-F952-47A8-A887-E27DC04A2676}" srcOrd="3" destOrd="0" parTransId="{648D5B8D-F974-46AB-A328-87642968CD1B}" sibTransId="{FC4739DA-B4E5-41E0-9862-C6AE38D7AFA8}"/>
    <dgm:cxn modelId="{E3603073-3FE7-4D09-93A1-FCB44F72402F}" srcId="{E13E375A-12D0-42AC-9B7D-9F7A295E5B9F}" destId="{8C84C7BB-6491-4B32-A40C-C56073E278EE}" srcOrd="0" destOrd="0" parTransId="{FBA6CC56-F4C4-4EFB-86E7-71367FCDEB9F}" sibTransId="{00D6BD08-5CCD-4AAF-B2D5-DAFA08863F62}"/>
    <dgm:cxn modelId="{18EFF624-87B2-4A09-A79B-65FCC3123F86}" srcId="{0B4B2F19-7143-46E1-B04D-8CAB16D31602}" destId="{688F0F03-7FA2-4072-AAEF-AABA431C4482}" srcOrd="4" destOrd="0" parTransId="{A4611FB4-732C-45AC-A15F-47B9B0D1C711}" sibTransId="{A71C5B8C-644D-4170-85A1-A88BA28A76C9}"/>
    <dgm:cxn modelId="{BD3902DF-50B9-4810-AE30-E86589083DAD}" srcId="{AB67877B-124E-42D1-8B0F-712EF9ABD038}" destId="{C3CFD541-6DAC-4AF1-9577-D0987F600343}" srcOrd="0" destOrd="0" parTransId="{D7AECE04-B206-4A0D-8E1D-2C9B815800DA}" sibTransId="{D4CE934B-C0A9-45BD-B3C2-D92A6A3691F2}"/>
    <dgm:cxn modelId="{4BDCF4DB-BFDA-451D-AE25-0F466E9122AB}" type="presOf" srcId="{688F0F03-7FA2-4072-AAEF-AABA431C4482}" destId="{6DBA9296-B9D7-47C2-B423-E2F39AEF3C35}" srcOrd="0" destOrd="0" presId="urn:microsoft.com/office/officeart/2005/8/layout/chevron2"/>
    <dgm:cxn modelId="{26801641-100F-4500-ACD8-5506E5896B16}" type="presOf" srcId="{AB67877B-124E-42D1-8B0F-712EF9ABD038}" destId="{AB2C7D89-F87F-42F0-9AA5-CF4545AD0A75}" srcOrd="0" destOrd="0" presId="urn:microsoft.com/office/officeart/2005/8/layout/chevron2"/>
    <dgm:cxn modelId="{ED0959A5-4674-4F7F-AD09-4E793B0F21E4}" type="presOf" srcId="{EB138ED5-4696-4E66-8CFB-76F97BF9150D}" destId="{1B18FBD2-BAE0-4FCE-B203-95B2A621652F}" srcOrd="0" destOrd="0" presId="urn:microsoft.com/office/officeart/2005/8/layout/chevron2"/>
    <dgm:cxn modelId="{17EF8218-FE0F-4365-BAB6-22A6CFF606C4}" srcId="{6499B2CB-F952-47A8-A887-E27DC04A2676}" destId="{7A825BA9-B6AD-47FB-B9FC-4A177BD4880A}" srcOrd="0" destOrd="0" parTransId="{1A460765-5E14-4C02-8A8B-FFAEC4E1E315}" sibTransId="{6DA16B01-5469-4FF7-AE67-F44F96C2E0A8}"/>
    <dgm:cxn modelId="{6CDE9149-C1EC-48D7-ABB3-5ED04F517280}" srcId="{0B4B2F19-7143-46E1-B04D-8CAB16D31602}" destId="{E13E375A-12D0-42AC-9B7D-9F7A295E5B9F}" srcOrd="0" destOrd="0" parTransId="{A7C757B9-4B76-4F6F-9F04-1D5995D5DDFD}" sibTransId="{F1FD470D-F6C0-4F7B-B3A9-3A526055E9A9}"/>
    <dgm:cxn modelId="{4B4BCF5D-8BCC-4896-839F-AADF1B42FDA9}" srcId="{0B4B2F19-7143-46E1-B04D-8CAB16D31602}" destId="{AB67877B-124E-42D1-8B0F-712EF9ABD038}" srcOrd="1" destOrd="0" parTransId="{08D69CAB-1CF7-4BC3-9BF6-3938C32BD723}" sibTransId="{B43B02D9-3899-4FA0-BFBE-3B64B8056DFE}"/>
    <dgm:cxn modelId="{19013397-92AD-4FB1-B26B-5095CD34EBFA}" type="presOf" srcId="{C3CFD541-6DAC-4AF1-9577-D0987F600343}" destId="{39266A44-2008-4499-98FF-17F041585F43}" srcOrd="0" destOrd="0" presId="urn:microsoft.com/office/officeart/2005/8/layout/chevron2"/>
    <dgm:cxn modelId="{FAA53BED-C70A-4097-A9D8-282351B51D6A}" type="presOf" srcId="{7A825BA9-B6AD-47FB-B9FC-4A177BD4880A}" destId="{53F48792-A035-494A-8EF6-275318111FAF}" srcOrd="0" destOrd="0" presId="urn:microsoft.com/office/officeart/2005/8/layout/chevron2"/>
    <dgm:cxn modelId="{9F18012D-D85B-4D42-AC15-F5FA9460B185}" type="presOf" srcId="{E13E375A-12D0-42AC-9B7D-9F7A295E5B9F}" destId="{5D0E5A56-4EEB-49ED-A4C4-1BAAD9DF047C}" srcOrd="0" destOrd="0" presId="urn:microsoft.com/office/officeart/2005/8/layout/chevron2"/>
    <dgm:cxn modelId="{C3C498FA-745A-4692-A2AE-EE7FEDEDF9CE}" srcId="{688F0F03-7FA2-4072-AAEF-AABA431C4482}" destId="{F8CC3983-C44A-44D8-9DCB-DEE7FE5F5604}" srcOrd="0" destOrd="0" parTransId="{047CF161-81D4-4ED2-B00E-3D0BD5187F7E}" sibTransId="{22F72F3E-FADE-4CE4-9D76-C0D828B95B38}"/>
    <dgm:cxn modelId="{0BD523C4-EE7B-41BE-BA3D-913259A294AE}" type="presOf" srcId="{8C84C7BB-6491-4B32-A40C-C56073E278EE}" destId="{AF704C3F-A6DF-4A00-8533-2DF7ED8D5CC8}" srcOrd="0" destOrd="0" presId="urn:microsoft.com/office/officeart/2005/8/layout/chevron2"/>
    <dgm:cxn modelId="{3DC467C7-281D-49BD-873D-A895D1FB53A2}" srcId="{0B4B2F19-7143-46E1-B04D-8CAB16D31602}" destId="{5941EC6B-A7EF-4C26-A89A-6B5F1B0F2353}" srcOrd="2" destOrd="0" parTransId="{C90AE37C-D41A-431B-AB56-0124BA0B273B}" sibTransId="{184A787B-22BA-47A9-97BD-83AD99EF103E}"/>
    <dgm:cxn modelId="{0EEE09CA-5DF3-4D38-9D76-93A6532727A8}" type="presOf" srcId="{0B4B2F19-7143-46E1-B04D-8CAB16D31602}" destId="{17D8F12D-27D1-48F1-9E9C-4EE7BA290E04}" srcOrd="0" destOrd="0" presId="urn:microsoft.com/office/officeart/2005/8/layout/chevron2"/>
    <dgm:cxn modelId="{680B5280-418A-4043-A2E0-8DEF047858B6}" type="presOf" srcId="{6499B2CB-F952-47A8-A887-E27DC04A2676}" destId="{5429D15B-A04F-44AF-9A72-B0A0F3206D04}" srcOrd="0" destOrd="0" presId="urn:microsoft.com/office/officeart/2005/8/layout/chevron2"/>
    <dgm:cxn modelId="{4B24DE77-F961-4602-83DF-30CFD2495029}" type="presOf" srcId="{5941EC6B-A7EF-4C26-A89A-6B5F1B0F2353}" destId="{3D7B7057-7C54-410C-A3C8-583C55D0E02F}" srcOrd="0" destOrd="0" presId="urn:microsoft.com/office/officeart/2005/8/layout/chevron2"/>
    <dgm:cxn modelId="{F28474D9-B8D7-4C39-A1E3-6C2339B68008}" srcId="{5941EC6B-A7EF-4C26-A89A-6B5F1B0F2353}" destId="{EB138ED5-4696-4E66-8CFB-76F97BF9150D}" srcOrd="0" destOrd="0" parTransId="{3CA07596-FAC6-46E5-A96B-F4012266E289}" sibTransId="{956F27E0-047C-418B-BD63-684B6E80404A}"/>
    <dgm:cxn modelId="{03851EA2-8380-49C9-9491-E79C5A725B1B}" type="presParOf" srcId="{17D8F12D-27D1-48F1-9E9C-4EE7BA290E04}" destId="{DDA99FB9-C7EA-489F-9CB3-2A8A2096E6A8}" srcOrd="0" destOrd="0" presId="urn:microsoft.com/office/officeart/2005/8/layout/chevron2"/>
    <dgm:cxn modelId="{4D080305-6847-466E-97EC-063FB73BBB74}" type="presParOf" srcId="{DDA99FB9-C7EA-489F-9CB3-2A8A2096E6A8}" destId="{5D0E5A56-4EEB-49ED-A4C4-1BAAD9DF047C}" srcOrd="0" destOrd="0" presId="urn:microsoft.com/office/officeart/2005/8/layout/chevron2"/>
    <dgm:cxn modelId="{5E13DD9C-42AE-4BFF-B909-9DE95271A97F}" type="presParOf" srcId="{DDA99FB9-C7EA-489F-9CB3-2A8A2096E6A8}" destId="{AF704C3F-A6DF-4A00-8533-2DF7ED8D5CC8}" srcOrd="1" destOrd="0" presId="urn:microsoft.com/office/officeart/2005/8/layout/chevron2"/>
    <dgm:cxn modelId="{2D0FAED9-BEDF-4A79-83AE-20160F9CEA8D}" type="presParOf" srcId="{17D8F12D-27D1-48F1-9E9C-4EE7BA290E04}" destId="{ED81AE63-2F37-49B0-BB2F-E74AED6D9211}" srcOrd="1" destOrd="0" presId="urn:microsoft.com/office/officeart/2005/8/layout/chevron2"/>
    <dgm:cxn modelId="{A6266659-4C68-4574-AA9E-444D3A4BAEA3}" type="presParOf" srcId="{17D8F12D-27D1-48F1-9E9C-4EE7BA290E04}" destId="{3CAD1DF6-BC2A-4FA2-B3A8-6ED036BCD79C}" srcOrd="2" destOrd="0" presId="urn:microsoft.com/office/officeart/2005/8/layout/chevron2"/>
    <dgm:cxn modelId="{A26BE0C3-FC96-4ECD-946C-9B24A68DC593}" type="presParOf" srcId="{3CAD1DF6-BC2A-4FA2-B3A8-6ED036BCD79C}" destId="{AB2C7D89-F87F-42F0-9AA5-CF4545AD0A75}" srcOrd="0" destOrd="0" presId="urn:microsoft.com/office/officeart/2005/8/layout/chevron2"/>
    <dgm:cxn modelId="{6E6CFB4B-82AA-43AE-82CE-9465B7B8AA70}" type="presParOf" srcId="{3CAD1DF6-BC2A-4FA2-B3A8-6ED036BCD79C}" destId="{39266A44-2008-4499-98FF-17F041585F43}" srcOrd="1" destOrd="0" presId="urn:microsoft.com/office/officeart/2005/8/layout/chevron2"/>
    <dgm:cxn modelId="{2772A964-EC09-494E-8FD3-ADB950D0AB9E}" type="presParOf" srcId="{17D8F12D-27D1-48F1-9E9C-4EE7BA290E04}" destId="{969D56EB-4C3F-4B84-B910-4589CFBD68C9}" srcOrd="3" destOrd="0" presId="urn:microsoft.com/office/officeart/2005/8/layout/chevron2"/>
    <dgm:cxn modelId="{EA5D9D9C-FD8F-43E4-A073-CDFEA588A5C0}" type="presParOf" srcId="{17D8F12D-27D1-48F1-9E9C-4EE7BA290E04}" destId="{AA1EECC3-D289-40E7-A175-C986B6D08561}" srcOrd="4" destOrd="0" presId="urn:microsoft.com/office/officeart/2005/8/layout/chevron2"/>
    <dgm:cxn modelId="{2319E6AC-BDCC-4357-9852-A94EDB48FCE9}" type="presParOf" srcId="{AA1EECC3-D289-40E7-A175-C986B6D08561}" destId="{3D7B7057-7C54-410C-A3C8-583C55D0E02F}" srcOrd="0" destOrd="0" presId="urn:microsoft.com/office/officeart/2005/8/layout/chevron2"/>
    <dgm:cxn modelId="{2272FEC7-9BA9-4646-B830-24837D71E72C}" type="presParOf" srcId="{AA1EECC3-D289-40E7-A175-C986B6D08561}" destId="{1B18FBD2-BAE0-4FCE-B203-95B2A621652F}" srcOrd="1" destOrd="0" presId="urn:microsoft.com/office/officeart/2005/8/layout/chevron2"/>
    <dgm:cxn modelId="{1E1EA0C9-1BF8-45AD-BF67-220F4BA96873}" type="presParOf" srcId="{17D8F12D-27D1-48F1-9E9C-4EE7BA290E04}" destId="{FD28DA8C-6762-4B4E-8966-D16D312EDE14}" srcOrd="5" destOrd="0" presId="urn:microsoft.com/office/officeart/2005/8/layout/chevron2"/>
    <dgm:cxn modelId="{E6422D6D-D53C-4E66-B05D-13242B492C8B}" type="presParOf" srcId="{17D8F12D-27D1-48F1-9E9C-4EE7BA290E04}" destId="{A42634E3-EE33-496F-97FD-CD4DD2242E37}" srcOrd="6" destOrd="0" presId="urn:microsoft.com/office/officeart/2005/8/layout/chevron2"/>
    <dgm:cxn modelId="{4E26CC3D-3D7F-4DB0-9FF7-F22EEC347B4D}" type="presParOf" srcId="{A42634E3-EE33-496F-97FD-CD4DD2242E37}" destId="{5429D15B-A04F-44AF-9A72-B0A0F3206D04}" srcOrd="0" destOrd="0" presId="urn:microsoft.com/office/officeart/2005/8/layout/chevron2"/>
    <dgm:cxn modelId="{1E929497-1835-4C53-9C4F-AF0D9CB015C1}" type="presParOf" srcId="{A42634E3-EE33-496F-97FD-CD4DD2242E37}" destId="{53F48792-A035-494A-8EF6-275318111FAF}" srcOrd="1" destOrd="0" presId="urn:microsoft.com/office/officeart/2005/8/layout/chevron2"/>
    <dgm:cxn modelId="{25B260EE-BB6E-4157-B7DB-FF2A0953DE6E}" type="presParOf" srcId="{17D8F12D-27D1-48F1-9E9C-4EE7BA290E04}" destId="{A3A59BA0-C723-4F7A-89EF-1853F74CC974}" srcOrd="7" destOrd="0" presId="urn:microsoft.com/office/officeart/2005/8/layout/chevron2"/>
    <dgm:cxn modelId="{4B8176ED-FA8E-4DAD-BEAD-99D3EAC32D40}" type="presParOf" srcId="{17D8F12D-27D1-48F1-9E9C-4EE7BA290E04}" destId="{C695AAA5-F55A-4FC2-81B4-47A5C781B067}" srcOrd="8" destOrd="0" presId="urn:microsoft.com/office/officeart/2005/8/layout/chevron2"/>
    <dgm:cxn modelId="{8B3B43B8-D1FB-4CDD-A556-D236F507E613}" type="presParOf" srcId="{C695AAA5-F55A-4FC2-81B4-47A5C781B067}" destId="{6DBA9296-B9D7-47C2-B423-E2F39AEF3C35}" srcOrd="0" destOrd="0" presId="urn:microsoft.com/office/officeart/2005/8/layout/chevron2"/>
    <dgm:cxn modelId="{7BF40BE6-B527-4DAE-822C-06393126D158}" type="presParOf" srcId="{C695AAA5-F55A-4FC2-81B4-47A5C781B067}" destId="{54B2F42A-90C8-4A99-B132-CCFF791A516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E5A56-4EEB-49ED-A4C4-1BAAD9DF047C}">
      <dsp:nvSpPr>
        <dsp:cNvPr id="0" name=""/>
        <dsp:cNvSpPr/>
      </dsp:nvSpPr>
      <dsp:spPr>
        <a:xfrm rot="5400000">
          <a:off x="-172806" y="175392"/>
          <a:ext cx="1152041" cy="80642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405801"/>
        <a:ext cx="806429" cy="345612"/>
      </dsp:txXfrm>
    </dsp:sp>
    <dsp:sp modelId="{AF704C3F-A6DF-4A00-8533-2DF7ED8D5CC8}">
      <dsp:nvSpPr>
        <dsp:cNvPr id="0" name=""/>
        <dsp:cNvSpPr/>
      </dsp:nvSpPr>
      <dsp:spPr>
        <a:xfrm rot="5400000">
          <a:off x="3510500" y="-2702539"/>
          <a:ext cx="748827" cy="61783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/>
            <a:t>Рольові</a:t>
          </a:r>
          <a:r>
            <a:rPr lang="ru-RU" sz="1400" b="1" kern="1200" dirty="0" smtClean="0"/>
            <a:t>, </a:t>
          </a:r>
          <a:r>
            <a:rPr lang="ru-RU" sz="1400" b="1" kern="1200" dirty="0" err="1" smtClean="0"/>
            <a:t>ігрові</a:t>
          </a:r>
          <a:r>
            <a:rPr lang="ru-RU" sz="1400" b="1" kern="1200" dirty="0" smtClean="0"/>
            <a:t> </a:t>
          </a:r>
          <a:r>
            <a:rPr lang="ru-RU" sz="1400" kern="1200" dirty="0" smtClean="0"/>
            <a:t>(</a:t>
          </a:r>
          <a:r>
            <a:rPr lang="ru-RU" sz="1400" kern="1200" dirty="0" err="1" smtClean="0"/>
            <a:t>з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елементами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творчих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ігор</a:t>
          </a:r>
          <a:r>
            <a:rPr lang="ru-RU" sz="1400" kern="1200" dirty="0" smtClean="0"/>
            <a:t>, коли </a:t>
          </a:r>
          <a:r>
            <a:rPr lang="ru-RU" sz="1400" kern="1200" dirty="0" err="1" smtClean="0"/>
            <a:t>діти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входять</a:t>
          </a:r>
          <a:r>
            <a:rPr lang="ru-RU" sz="1400" kern="1200" dirty="0" smtClean="0"/>
            <a:t> в образ </a:t>
          </a:r>
          <a:r>
            <a:rPr lang="ru-RU" sz="1400" kern="1200" dirty="0" err="1" smtClean="0"/>
            <a:t>персонажів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казки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вирішують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по-своєму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поставлені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проблеми</a:t>
          </a:r>
          <a:r>
            <a:rPr lang="ru-RU" sz="1400" kern="1200" dirty="0" smtClean="0"/>
            <a:t>)</a:t>
          </a:r>
          <a:endParaRPr lang="ru-RU" sz="1400" kern="1200" dirty="0"/>
        </a:p>
      </dsp:txBody>
      <dsp:txXfrm rot="-5400000">
        <a:off x="795741" y="48775"/>
        <a:ext cx="6141791" cy="675717"/>
      </dsp:txXfrm>
    </dsp:sp>
    <dsp:sp modelId="{AB2C7D89-F87F-42F0-9AA5-CF4545AD0A75}">
      <dsp:nvSpPr>
        <dsp:cNvPr id="0" name=""/>
        <dsp:cNvSpPr/>
      </dsp:nvSpPr>
      <dsp:spPr>
        <a:xfrm rot="5400000">
          <a:off x="-172806" y="1211759"/>
          <a:ext cx="1152041" cy="806429"/>
        </a:xfrm>
        <a:prstGeom prst="chevron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1442168"/>
        <a:ext cx="806429" cy="345612"/>
      </dsp:txXfrm>
    </dsp:sp>
    <dsp:sp modelId="{39266A44-2008-4499-98FF-17F041585F43}">
      <dsp:nvSpPr>
        <dsp:cNvPr id="0" name=""/>
        <dsp:cNvSpPr/>
      </dsp:nvSpPr>
      <dsp:spPr>
        <a:xfrm rot="5400000">
          <a:off x="3521189" y="-1675806"/>
          <a:ext cx="748827" cy="61783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/>
            <a:t>Дослідницькі</a:t>
          </a:r>
          <a:r>
            <a:rPr lang="ru-RU" sz="1400" b="1" kern="1200" dirty="0" smtClean="0"/>
            <a:t>. </a:t>
          </a:r>
          <a:r>
            <a:rPr lang="ru-RU" sz="1400" kern="1200" dirty="0" err="1" smtClean="0"/>
            <a:t>Діти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досліджують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експериментують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аналізують</a:t>
          </a:r>
          <a:r>
            <a:rPr lang="ru-RU" sz="1400" kern="1200" dirty="0" smtClean="0"/>
            <a:t>, а </a:t>
          </a:r>
          <a:r>
            <a:rPr lang="ru-RU" sz="1400" kern="1200" dirty="0" err="1" smtClean="0"/>
            <a:t>результати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видають</a:t>
          </a:r>
          <a:r>
            <a:rPr lang="ru-RU" sz="1400" kern="1200" dirty="0" smtClean="0"/>
            <a:t> у </a:t>
          </a:r>
          <a:r>
            <a:rPr lang="ru-RU" sz="1400" kern="1200" dirty="0" err="1" smtClean="0"/>
            <a:t>вигляді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збірок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творів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звітів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доповідей</a:t>
          </a:r>
          <a:r>
            <a:rPr lang="ru-RU" sz="1400" kern="1200" dirty="0" smtClean="0"/>
            <a:t>, газет та </a:t>
          </a:r>
          <a:r>
            <a:rPr lang="ru-RU" sz="1400" kern="1200" dirty="0" err="1" smtClean="0"/>
            <a:t>ін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 rot="-5400000">
        <a:off x="806430" y="1075508"/>
        <a:ext cx="6141791" cy="675717"/>
      </dsp:txXfrm>
    </dsp:sp>
    <dsp:sp modelId="{3D7B7057-7C54-410C-A3C8-583C55D0E02F}">
      <dsp:nvSpPr>
        <dsp:cNvPr id="0" name=""/>
        <dsp:cNvSpPr/>
      </dsp:nvSpPr>
      <dsp:spPr>
        <a:xfrm rot="5400000">
          <a:off x="-172806" y="2247389"/>
          <a:ext cx="1152041" cy="806429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-5400000">
        <a:off x="1" y="2477798"/>
        <a:ext cx="806429" cy="345612"/>
      </dsp:txXfrm>
    </dsp:sp>
    <dsp:sp modelId="{1B18FBD2-BAE0-4FCE-B203-95B2A621652F}">
      <dsp:nvSpPr>
        <dsp:cNvPr id="0" name=""/>
        <dsp:cNvSpPr/>
      </dsp:nvSpPr>
      <dsp:spPr>
        <a:xfrm rot="5400000">
          <a:off x="3521189" y="-640176"/>
          <a:ext cx="748827" cy="61783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/>
            <a:t>Творчі</a:t>
          </a:r>
          <a:r>
            <a:rPr lang="ru-RU" sz="1400" kern="1200" dirty="0" smtClean="0"/>
            <a:t>. </a:t>
          </a:r>
          <a:r>
            <a:rPr lang="ru-RU" sz="1400" kern="1200" dirty="0" err="1" smtClean="0"/>
            <a:t>Такі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проекти</a:t>
          </a:r>
          <a:r>
            <a:rPr lang="ru-RU" sz="1400" kern="1200" dirty="0" smtClean="0"/>
            <a:t>, як правило, не </a:t>
          </a:r>
          <a:r>
            <a:rPr lang="ru-RU" sz="1400" kern="1200" dirty="0" err="1" smtClean="0"/>
            <a:t>мають</a:t>
          </a:r>
          <a:r>
            <a:rPr lang="ru-RU" sz="1400" kern="1200" dirty="0" smtClean="0"/>
            <a:t> детально </a:t>
          </a:r>
          <a:r>
            <a:rPr lang="ru-RU" sz="1400" kern="1200" dirty="0" err="1" smtClean="0"/>
            <a:t>відпрацьованої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структури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спільної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діяльності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учасників</a:t>
          </a:r>
          <a:r>
            <a:rPr lang="ru-RU" sz="1400" kern="1200" dirty="0" smtClean="0"/>
            <a:t>, вона </a:t>
          </a:r>
          <a:r>
            <a:rPr lang="ru-RU" sz="1400" kern="1200" dirty="0" err="1" smtClean="0"/>
            <a:t>тільки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намічається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далі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розвивається</a:t>
          </a:r>
          <a:r>
            <a:rPr lang="ru-RU" sz="1400" kern="1200" dirty="0" smtClean="0"/>
            <a:t>, та </a:t>
          </a:r>
          <a:r>
            <a:rPr lang="ru-RU" sz="1400" kern="1200" dirty="0" err="1" smtClean="0"/>
            <a:t>отримує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кінцевий</a:t>
          </a:r>
          <a:r>
            <a:rPr lang="ru-RU" sz="1400" kern="1200" dirty="0" smtClean="0"/>
            <a:t> результат. (</a:t>
          </a:r>
          <a:r>
            <a:rPr lang="ru-RU" sz="1400" kern="1200" dirty="0" err="1" smtClean="0"/>
            <a:t>спільна</a:t>
          </a:r>
          <a:r>
            <a:rPr lang="ru-RU" sz="1400" kern="1200" dirty="0" smtClean="0"/>
            <a:t> газета, свято, </a:t>
          </a:r>
          <a:r>
            <a:rPr lang="ru-RU" sz="1400" kern="1200" dirty="0" err="1" smtClean="0"/>
            <a:t>драматизація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тощо</a:t>
          </a:r>
          <a:r>
            <a:rPr lang="ru-RU" sz="1400" kern="1200" dirty="0" smtClean="0"/>
            <a:t>.)</a:t>
          </a:r>
          <a:endParaRPr lang="ru-RU" sz="1400" kern="1200" dirty="0"/>
        </a:p>
      </dsp:txBody>
      <dsp:txXfrm rot="-5400000">
        <a:off x="806430" y="2111138"/>
        <a:ext cx="6141791" cy="675717"/>
      </dsp:txXfrm>
    </dsp:sp>
    <dsp:sp modelId="{5429D15B-A04F-44AF-9A72-B0A0F3206D04}">
      <dsp:nvSpPr>
        <dsp:cNvPr id="0" name=""/>
        <dsp:cNvSpPr/>
      </dsp:nvSpPr>
      <dsp:spPr>
        <a:xfrm rot="5400000">
          <a:off x="-172806" y="3283018"/>
          <a:ext cx="1152041" cy="806429"/>
        </a:xfrm>
        <a:prstGeom prst="chevron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-5400000">
        <a:off x="1" y="3513427"/>
        <a:ext cx="806429" cy="345612"/>
      </dsp:txXfrm>
    </dsp:sp>
    <dsp:sp modelId="{53F48792-A035-494A-8EF6-275318111FAF}">
      <dsp:nvSpPr>
        <dsp:cNvPr id="0" name=""/>
        <dsp:cNvSpPr/>
      </dsp:nvSpPr>
      <dsp:spPr>
        <a:xfrm rot="5400000">
          <a:off x="3521189" y="395452"/>
          <a:ext cx="748827" cy="61783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/>
            <a:t>Літературно</a:t>
          </a:r>
          <a:r>
            <a:rPr lang="ru-RU" sz="1400" b="1" kern="1200" dirty="0" smtClean="0"/>
            <a:t> - </a:t>
          </a:r>
          <a:r>
            <a:rPr lang="ru-RU" sz="1400" b="1" kern="1200" dirty="0" err="1" smtClean="0"/>
            <a:t>творчі</a:t>
          </a:r>
          <a:r>
            <a:rPr lang="ru-RU" sz="1400" b="1" kern="1200" dirty="0" smtClean="0"/>
            <a:t>. </a:t>
          </a:r>
          <a:r>
            <a:rPr lang="ru-RU" sz="1400" kern="1200" dirty="0" err="1" smtClean="0"/>
            <a:t>Діти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об'єднуються</a:t>
          </a:r>
          <a:r>
            <a:rPr lang="ru-RU" sz="1400" kern="1200" dirty="0" smtClean="0"/>
            <a:t> в </a:t>
          </a:r>
          <a:r>
            <a:rPr lang="ru-RU" sz="1400" kern="1200" dirty="0" err="1" smtClean="0"/>
            <a:t>групи</a:t>
          </a:r>
          <a:r>
            <a:rPr lang="ru-RU" sz="1400" kern="1200" dirty="0" smtClean="0"/>
            <a:t> за </a:t>
          </a:r>
          <a:r>
            <a:rPr lang="ru-RU" sz="1400" kern="1200" dirty="0" err="1" smtClean="0"/>
            <a:t>спільними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інтересами</a:t>
          </a:r>
          <a:r>
            <a:rPr lang="ru-RU" sz="1400" kern="1200" dirty="0" smtClean="0"/>
            <a:t>, тому, </a:t>
          </a:r>
          <a:r>
            <a:rPr lang="ru-RU" sz="1400" kern="1200" dirty="0" err="1" smtClean="0"/>
            <a:t>що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мають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бажання</a:t>
          </a:r>
          <a:r>
            <a:rPr lang="ru-RU" sz="1400" kern="1200" dirty="0" smtClean="0"/>
            <a:t> разом </a:t>
          </a:r>
          <a:r>
            <a:rPr lang="ru-RU" sz="1400" kern="1200" dirty="0" err="1" smtClean="0"/>
            <a:t>творити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 rot="-5400000">
        <a:off x="806430" y="3146767"/>
        <a:ext cx="6141791" cy="675717"/>
      </dsp:txXfrm>
    </dsp:sp>
    <dsp:sp modelId="{6DBA9296-B9D7-47C2-B423-E2F39AEF3C35}">
      <dsp:nvSpPr>
        <dsp:cNvPr id="0" name=""/>
        <dsp:cNvSpPr/>
      </dsp:nvSpPr>
      <dsp:spPr>
        <a:xfrm rot="5400000">
          <a:off x="-172806" y="4318648"/>
          <a:ext cx="1152041" cy="806429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-5400000">
        <a:off x="1" y="4549057"/>
        <a:ext cx="806429" cy="345612"/>
      </dsp:txXfrm>
    </dsp:sp>
    <dsp:sp modelId="{54B2F42A-90C8-4A99-B132-CCFF791A5163}">
      <dsp:nvSpPr>
        <dsp:cNvPr id="0" name=""/>
        <dsp:cNvSpPr/>
      </dsp:nvSpPr>
      <dsp:spPr>
        <a:xfrm rot="5400000">
          <a:off x="3510500" y="1457523"/>
          <a:ext cx="748827" cy="61783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/>
            <a:t>Інформаційно-практичні</a:t>
          </a:r>
          <a:r>
            <a:rPr lang="ru-RU" sz="1400" b="1" kern="1200" dirty="0" smtClean="0"/>
            <a:t>. </a:t>
          </a:r>
          <a:r>
            <a:rPr lang="ru-RU" sz="1400" kern="1200" dirty="0" err="1" smtClean="0"/>
            <a:t>Діти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створюють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різні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предмети</a:t>
          </a:r>
          <a:r>
            <a:rPr lang="ru-RU" sz="1400" kern="1200" dirty="0" smtClean="0"/>
            <a:t>, </a:t>
          </a:r>
          <a:r>
            <a:rPr lang="ru-RU" sz="1400" kern="1200" dirty="0" err="1" smtClean="0"/>
            <a:t>які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можуть</a:t>
          </a:r>
          <a:r>
            <a:rPr lang="ru-RU" sz="1400" kern="1200" dirty="0" smtClean="0"/>
            <a:t> бути </a:t>
          </a:r>
          <a:r>
            <a:rPr lang="ru-RU" sz="1400" kern="1200" dirty="0" err="1" smtClean="0"/>
            <a:t>використані</a:t>
          </a:r>
          <a:r>
            <a:rPr lang="ru-RU" sz="1400" kern="1200" dirty="0" smtClean="0"/>
            <a:t> в реальному </a:t>
          </a:r>
          <a:r>
            <a:rPr lang="ru-RU" sz="1400" kern="1200" dirty="0" err="1" smtClean="0"/>
            <a:t>житті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або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використовуються</a:t>
          </a:r>
          <a:r>
            <a:rPr lang="ru-RU" sz="1400" kern="1200" dirty="0" smtClean="0"/>
            <a:t> в </a:t>
          </a:r>
          <a:r>
            <a:rPr lang="ru-RU" sz="1400" kern="1200" dirty="0" err="1" smtClean="0"/>
            <a:t>оформленні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груп</a:t>
          </a:r>
          <a:endParaRPr lang="ru-RU" sz="1400" kern="1200" dirty="0"/>
        </a:p>
      </dsp:txBody>
      <dsp:txXfrm rot="-5400000">
        <a:off x="795741" y="4208838"/>
        <a:ext cx="6141791" cy="675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4E2C-AE6D-4594-A64B-DF0E14873ED6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C4AFA-68ED-4D4E-AE6E-BB6B563E53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4E2C-AE6D-4594-A64B-DF0E14873ED6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C4AFA-68ED-4D4E-AE6E-BB6B563E53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4E2C-AE6D-4594-A64B-DF0E14873ED6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C4AFA-68ED-4D4E-AE6E-BB6B563E53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4E2C-AE6D-4594-A64B-DF0E14873ED6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C4AFA-68ED-4D4E-AE6E-BB6B563E53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4E2C-AE6D-4594-A64B-DF0E14873ED6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C4AFA-68ED-4D4E-AE6E-BB6B563E53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4E2C-AE6D-4594-A64B-DF0E14873ED6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C4AFA-68ED-4D4E-AE6E-BB6B563E53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4E2C-AE6D-4594-A64B-DF0E14873ED6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C4AFA-68ED-4D4E-AE6E-BB6B563E53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4E2C-AE6D-4594-A64B-DF0E14873ED6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C4AFA-68ED-4D4E-AE6E-BB6B563E53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4E2C-AE6D-4594-A64B-DF0E14873ED6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C4AFA-68ED-4D4E-AE6E-BB6B563E53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4E2C-AE6D-4594-A64B-DF0E14873ED6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C4AFA-68ED-4D4E-AE6E-BB6B563E53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84E2C-AE6D-4594-A64B-DF0E14873ED6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C4AFA-68ED-4D4E-AE6E-BB6B563E53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24000">
              <a:srgbClr val="85C2FF"/>
            </a:gs>
            <a:gs pos="52000">
              <a:srgbClr val="C4D6EB"/>
            </a:gs>
            <a:gs pos="88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84E2C-AE6D-4594-A64B-DF0E14873ED6}" type="datetimeFigureOut">
              <a:rPr lang="ru-RU" smtClean="0"/>
              <a:t>04.06.2014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C4AFA-68ED-4D4E-AE6E-BB6B563E536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jpe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jpeg"/><Relationship Id="rId9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3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5.jpeg"/><Relationship Id="rId7" Type="http://schemas.openxmlformats.org/officeDocument/2006/relationships/image" Target="../media/image69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9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для сайта\картины\скраб наборы\0_82696_49abfd00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9170" y="188640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 </a:t>
            </a:r>
            <a:r>
              <a:rPr lang="ru-RU" sz="36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Проектна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діяльність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sz="36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організації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роботи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дітьми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молодшого</a:t>
            </a: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дошкільного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віку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3600" dirty="0"/>
          </a:p>
        </p:txBody>
      </p:sp>
      <p:pic>
        <p:nvPicPr>
          <p:cNvPr id="5123" name="Picture 3" descr="F:\для сайта\картины\скраб наборы\0_7d5c5_ef37c262_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74" y="4920066"/>
            <a:ext cx="1416706" cy="133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для сайта\картины\скраб наборы\0_901b7_ca48d0c5_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04146"/>
            <a:ext cx="14287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88" y="2536225"/>
            <a:ext cx="4420832" cy="3315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F:\для сайта\картины\скраб наборы\0_7d5d1_1648d064_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53470"/>
            <a:ext cx="756467" cy="128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F:\для сайта\картины\скраб наборы\0_10df4c_9d94d000_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21" y="246643"/>
            <a:ext cx="1742794" cy="174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F:\для сайта\картины\скраб наборы\0_7d5ec_534db98c_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1415">
            <a:off x="1880600" y="2491038"/>
            <a:ext cx="1033976" cy="99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F:\для сайта\картины\скраб наборы\0_7890a_7b5c1deb_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347" y="4098906"/>
            <a:ext cx="1117079" cy="211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6017431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C0099"/>
                </a:solidFill>
                <a:latin typeface="+mj-lt"/>
              </a:rPr>
              <a:t>Вихователь</a:t>
            </a:r>
            <a:r>
              <a:rPr lang="ru-RU" sz="2400" b="1" dirty="0" smtClean="0">
                <a:solidFill>
                  <a:srgbClr val="CC0099"/>
                </a:solidFill>
                <a:latin typeface="+mj-lt"/>
              </a:rPr>
              <a:t> Ворон</a:t>
            </a:r>
            <a:r>
              <a:rPr lang="uk-UA" sz="2400" b="1" dirty="0" err="1" smtClean="0">
                <a:solidFill>
                  <a:srgbClr val="CC0099"/>
                </a:solidFill>
                <a:latin typeface="+mj-lt"/>
              </a:rPr>
              <a:t>іна</a:t>
            </a:r>
            <a:r>
              <a:rPr lang="uk-UA" sz="2400" b="1" dirty="0" smtClean="0">
                <a:solidFill>
                  <a:srgbClr val="CC0099"/>
                </a:solidFill>
                <a:latin typeface="+mj-lt"/>
              </a:rPr>
              <a:t> К.С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548680"/>
            <a:ext cx="3552785" cy="2664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3168352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dirty="0" err="1">
                <a:solidFill>
                  <a:srgbClr val="7030A0"/>
                </a:solidFill>
              </a:rPr>
              <a:t>Під</a:t>
            </a:r>
            <a:r>
              <a:rPr lang="ru-RU" sz="2400" dirty="0">
                <a:solidFill>
                  <a:srgbClr val="7030A0"/>
                </a:solidFill>
              </a:rPr>
              <a:t> час </a:t>
            </a:r>
            <a:r>
              <a:rPr lang="ru-RU" sz="2800" b="1" dirty="0">
                <a:solidFill>
                  <a:srgbClr val="7030A0"/>
                </a:solidFill>
              </a:rPr>
              <a:t>репродуктивного </a:t>
            </a:r>
            <a:r>
              <a:rPr lang="ru-RU" sz="2800" b="1" dirty="0" err="1">
                <a:solidFill>
                  <a:srgbClr val="7030A0"/>
                </a:solidFill>
              </a:rPr>
              <a:t>етапу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створюються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умови</a:t>
            </a:r>
            <a:r>
              <a:rPr lang="ru-RU" sz="2400" dirty="0">
                <a:solidFill>
                  <a:srgbClr val="7030A0"/>
                </a:solidFill>
              </a:rPr>
              <a:t> для того, </a:t>
            </a:r>
            <a:r>
              <a:rPr lang="ru-RU" sz="2400" dirty="0" err="1">
                <a:solidFill>
                  <a:srgbClr val="7030A0"/>
                </a:solidFill>
              </a:rPr>
              <a:t>щоб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діти</a:t>
            </a:r>
            <a:r>
              <a:rPr lang="ru-RU" sz="2400" dirty="0">
                <a:solidFill>
                  <a:srgbClr val="7030A0"/>
                </a:solidFill>
              </a:rPr>
              <a:t> могли </a:t>
            </a:r>
            <a:r>
              <a:rPr lang="ru-RU" sz="2400" dirty="0" err="1">
                <a:solidFill>
                  <a:srgbClr val="7030A0"/>
                </a:solidFill>
              </a:rPr>
              <a:t>застосувати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отримані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знання</a:t>
            </a:r>
            <a:r>
              <a:rPr lang="ru-RU" sz="2400" dirty="0">
                <a:solidFill>
                  <a:srgbClr val="7030A0"/>
                </a:solidFill>
              </a:rPr>
              <a:t>, </a:t>
            </a:r>
            <a:r>
              <a:rPr lang="ru-RU" sz="2400" dirty="0" err="1">
                <a:solidFill>
                  <a:srgbClr val="7030A0"/>
                </a:solidFill>
              </a:rPr>
              <a:t>уміння</a:t>
            </a:r>
            <a:r>
              <a:rPr lang="ru-RU" sz="2400" dirty="0">
                <a:solidFill>
                  <a:srgbClr val="7030A0"/>
                </a:solidFill>
              </a:rPr>
              <a:t> та </a:t>
            </a:r>
            <a:r>
              <a:rPr lang="ru-RU" sz="2400" dirty="0" err="1">
                <a:solidFill>
                  <a:srgbClr val="7030A0"/>
                </a:solidFill>
              </a:rPr>
              <a:t>навички</a:t>
            </a:r>
            <a:r>
              <a:rPr lang="ru-RU" sz="2400" dirty="0">
                <a:solidFill>
                  <a:srgbClr val="7030A0"/>
                </a:solidFill>
              </a:rPr>
              <a:t> на </a:t>
            </a:r>
            <a:r>
              <a:rPr lang="ru-RU" sz="2400" dirty="0" err="1">
                <a:solidFill>
                  <a:srgbClr val="7030A0"/>
                </a:solidFill>
              </a:rPr>
              <a:t>практиці</a:t>
            </a:r>
            <a:r>
              <a:rPr lang="ru-RU" sz="2400" dirty="0">
                <a:solidFill>
                  <a:srgbClr val="7030A0"/>
                </a:solidFill>
              </a:rPr>
              <a:t>, </a:t>
            </a:r>
            <a:r>
              <a:rPr lang="ru-RU" sz="2400" dirty="0" err="1">
                <a:solidFill>
                  <a:srgbClr val="7030A0"/>
                </a:solidFill>
              </a:rPr>
              <a:t>спонукають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вихованців</a:t>
            </a:r>
            <a:r>
              <a:rPr lang="ru-RU" sz="2400" dirty="0">
                <a:solidFill>
                  <a:srgbClr val="7030A0"/>
                </a:solidFill>
              </a:rPr>
              <a:t> до активного </a:t>
            </a:r>
            <a:r>
              <a:rPr lang="ru-RU" sz="2400" dirty="0" err="1">
                <a:solidFill>
                  <a:srgbClr val="7030A0"/>
                </a:solidFill>
              </a:rPr>
              <a:t>мислення</a:t>
            </a:r>
            <a:r>
              <a:rPr lang="ru-RU" sz="2400" dirty="0">
                <a:solidFill>
                  <a:srgbClr val="7030A0"/>
                </a:solidFill>
              </a:rPr>
              <a:t> та </a:t>
            </a:r>
            <a:r>
              <a:rPr lang="ru-RU" sz="2400" dirty="0" err="1">
                <a:solidFill>
                  <a:srgbClr val="7030A0"/>
                </a:solidFill>
              </a:rPr>
              <a:t>творчої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роботи</a:t>
            </a:r>
            <a:r>
              <a:rPr lang="ru-RU" sz="2400" dirty="0">
                <a:solidFill>
                  <a:srgbClr val="7030A0"/>
                </a:solidFill>
              </a:rPr>
              <a:t>, </a:t>
            </a:r>
            <a:r>
              <a:rPr lang="ru-RU" sz="2400" dirty="0" err="1">
                <a:solidFill>
                  <a:srgbClr val="7030A0"/>
                </a:solidFill>
              </a:rPr>
              <a:t>використовуючи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образотворчу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діяльність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та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різні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види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дитячої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праці</a:t>
            </a:r>
            <a:r>
              <a:rPr lang="ru-RU" sz="2400" dirty="0">
                <a:solidFill>
                  <a:srgbClr val="7030A0"/>
                </a:solidFill>
              </a:rPr>
              <a:t>. </a:t>
            </a:r>
          </a:p>
        </p:txBody>
      </p:sp>
      <p:pic>
        <p:nvPicPr>
          <p:cNvPr id="2050" name="Picture 2" descr="F:\для сайта\картины\скраб наборы\0_7890a_7b5c1deb_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12602"/>
            <a:ext cx="1189087" cy="225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59308"/>
            <a:ext cx="3560199" cy="26701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91440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3366"/>
              </a:solidFill>
            </a:endParaRPr>
          </a:p>
          <a:p>
            <a:pPr>
              <a:buFont typeface="Wingdings" pitchFamily="2" charset="2"/>
              <a:buChar char="v"/>
            </a:pPr>
            <a:endParaRPr lang="ru-RU" sz="2400" dirty="0">
              <a:solidFill>
                <a:srgbClr val="003366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err="1">
                <a:solidFill>
                  <a:srgbClr val="003366"/>
                </a:solidFill>
              </a:rPr>
              <a:t>Під</a:t>
            </a:r>
            <a:r>
              <a:rPr lang="ru-RU" sz="2400" dirty="0">
                <a:solidFill>
                  <a:srgbClr val="003366"/>
                </a:solidFill>
              </a:rPr>
              <a:t> час </a:t>
            </a:r>
            <a:r>
              <a:rPr lang="ru-RU" sz="2800" b="1" dirty="0" err="1">
                <a:solidFill>
                  <a:srgbClr val="003366"/>
                </a:solidFill>
              </a:rPr>
              <a:t>узагальнюючого</a:t>
            </a:r>
            <a:r>
              <a:rPr lang="ru-RU" sz="2800" b="1" dirty="0">
                <a:solidFill>
                  <a:srgbClr val="003366"/>
                </a:solidFill>
              </a:rPr>
              <a:t> </a:t>
            </a:r>
            <a:r>
              <a:rPr lang="ru-RU" sz="2800" b="1" dirty="0" err="1">
                <a:solidFill>
                  <a:srgbClr val="003366"/>
                </a:solidFill>
              </a:rPr>
              <a:t>етапу</a:t>
            </a:r>
            <a:r>
              <a:rPr lang="ru-RU" sz="2800" b="1" dirty="0">
                <a:solidFill>
                  <a:srgbClr val="003366"/>
                </a:solidFill>
              </a:rPr>
              <a:t> </a:t>
            </a:r>
            <a:r>
              <a:rPr lang="ru-RU" sz="2400" dirty="0">
                <a:solidFill>
                  <a:srgbClr val="003366"/>
                </a:solidFill>
              </a:rPr>
              <a:t>ставиться за мету </a:t>
            </a:r>
            <a:r>
              <a:rPr lang="ru-RU" sz="2400" dirty="0" err="1">
                <a:solidFill>
                  <a:srgbClr val="003366"/>
                </a:solidFill>
              </a:rPr>
              <a:t>виявити</a:t>
            </a:r>
            <a:r>
              <a:rPr lang="ru-RU" sz="2400" dirty="0">
                <a:solidFill>
                  <a:srgbClr val="003366"/>
                </a:solidFill>
              </a:rPr>
              <a:t>, </a:t>
            </a:r>
            <a:r>
              <a:rPr lang="ru-RU" sz="2400" dirty="0" err="1">
                <a:solidFill>
                  <a:srgbClr val="003366"/>
                </a:solidFill>
              </a:rPr>
              <a:t>наскільки</a:t>
            </a:r>
            <a:r>
              <a:rPr lang="ru-RU" sz="2400" dirty="0">
                <a:solidFill>
                  <a:srgbClr val="003366"/>
                </a:solidFill>
              </a:rPr>
              <a:t> </a:t>
            </a:r>
            <a:r>
              <a:rPr lang="ru-RU" sz="2400" dirty="0" err="1">
                <a:solidFill>
                  <a:srgbClr val="003366"/>
                </a:solidFill>
              </a:rPr>
              <a:t>цілісні</a:t>
            </a:r>
            <a:r>
              <a:rPr lang="ru-RU" sz="2400" dirty="0">
                <a:solidFill>
                  <a:srgbClr val="003366"/>
                </a:solidFill>
              </a:rPr>
              <a:t> </a:t>
            </a:r>
            <a:r>
              <a:rPr lang="ru-RU" sz="2400" dirty="0" err="1">
                <a:solidFill>
                  <a:srgbClr val="003366"/>
                </a:solidFill>
              </a:rPr>
              <a:t>уявлення</a:t>
            </a:r>
            <a:r>
              <a:rPr lang="ru-RU" sz="2400" dirty="0">
                <a:solidFill>
                  <a:srgbClr val="003366"/>
                </a:solidFill>
              </a:rPr>
              <a:t> </a:t>
            </a:r>
            <a:r>
              <a:rPr lang="ru-RU" sz="2400" dirty="0" err="1">
                <a:solidFill>
                  <a:srgbClr val="003366"/>
                </a:solidFill>
              </a:rPr>
              <a:t>дітей</a:t>
            </a:r>
            <a:r>
              <a:rPr lang="ru-RU" sz="2400" dirty="0">
                <a:solidFill>
                  <a:srgbClr val="003366"/>
                </a:solidFill>
              </a:rPr>
              <a:t> про </a:t>
            </a:r>
            <a:r>
              <a:rPr lang="ru-RU" sz="2400" dirty="0" err="1">
                <a:solidFill>
                  <a:srgbClr val="003366"/>
                </a:solidFill>
              </a:rPr>
              <a:t>оточуючий</a:t>
            </a:r>
            <a:r>
              <a:rPr lang="ru-RU" sz="2400" dirty="0">
                <a:solidFill>
                  <a:srgbClr val="003366"/>
                </a:solidFill>
              </a:rPr>
              <a:t> </a:t>
            </a:r>
            <a:r>
              <a:rPr lang="ru-RU" sz="2400" dirty="0" err="1">
                <a:solidFill>
                  <a:srgbClr val="003366"/>
                </a:solidFill>
              </a:rPr>
              <a:t>світ</a:t>
            </a:r>
            <a:r>
              <a:rPr lang="ru-RU" sz="2400" dirty="0">
                <a:solidFill>
                  <a:srgbClr val="003366"/>
                </a:solidFill>
              </a:rPr>
              <a:t>, </a:t>
            </a:r>
            <a:r>
              <a:rPr lang="ru-RU" sz="2400" dirty="0" err="1">
                <a:solidFill>
                  <a:srgbClr val="003366"/>
                </a:solidFill>
              </a:rPr>
              <a:t>відслідковується</a:t>
            </a:r>
            <a:r>
              <a:rPr lang="ru-RU" sz="2400" dirty="0">
                <a:solidFill>
                  <a:srgbClr val="003366"/>
                </a:solidFill>
              </a:rPr>
              <a:t> </a:t>
            </a:r>
            <a:r>
              <a:rPr lang="ru-RU" sz="2400" dirty="0" err="1">
                <a:solidFill>
                  <a:srgbClr val="003366"/>
                </a:solidFill>
              </a:rPr>
              <a:t>розвиток</a:t>
            </a:r>
            <a:r>
              <a:rPr lang="ru-RU" sz="2400" dirty="0">
                <a:solidFill>
                  <a:srgbClr val="003366"/>
                </a:solidFill>
              </a:rPr>
              <a:t> </a:t>
            </a:r>
            <a:r>
              <a:rPr lang="ru-RU" sz="2400" dirty="0" err="1">
                <a:solidFill>
                  <a:srgbClr val="003366"/>
                </a:solidFill>
              </a:rPr>
              <a:t>базових</a:t>
            </a:r>
            <a:r>
              <a:rPr lang="ru-RU" sz="2400" dirty="0">
                <a:solidFill>
                  <a:srgbClr val="003366"/>
                </a:solidFill>
              </a:rPr>
              <a:t> </a:t>
            </a:r>
            <a:r>
              <a:rPr lang="ru-RU" sz="2400" dirty="0" err="1">
                <a:solidFill>
                  <a:srgbClr val="003366"/>
                </a:solidFill>
              </a:rPr>
              <a:t>якостей</a:t>
            </a:r>
            <a:r>
              <a:rPr lang="ru-RU" sz="2400" dirty="0">
                <a:solidFill>
                  <a:srgbClr val="003366"/>
                </a:solidFill>
              </a:rPr>
              <a:t>, </a:t>
            </a:r>
            <a:r>
              <a:rPr lang="ru-RU" sz="2400" dirty="0" err="1">
                <a:solidFill>
                  <a:srgbClr val="003366"/>
                </a:solidFill>
              </a:rPr>
              <a:t>елементарний</a:t>
            </a:r>
            <a:r>
              <a:rPr lang="ru-RU" sz="2400" dirty="0">
                <a:solidFill>
                  <a:srgbClr val="003366"/>
                </a:solidFill>
              </a:rPr>
              <a:t> </a:t>
            </a:r>
            <a:r>
              <a:rPr lang="ru-RU" sz="2400" dirty="0" err="1">
                <a:solidFill>
                  <a:srgbClr val="003366"/>
                </a:solidFill>
              </a:rPr>
              <a:t>природодоцільний</a:t>
            </a:r>
            <a:r>
              <a:rPr lang="ru-RU" sz="2400" dirty="0">
                <a:solidFill>
                  <a:srgbClr val="003366"/>
                </a:solidFill>
              </a:rPr>
              <a:t> </a:t>
            </a:r>
            <a:r>
              <a:rPr lang="ru-RU" sz="2400" dirty="0" err="1">
                <a:solidFill>
                  <a:srgbClr val="003366"/>
                </a:solidFill>
              </a:rPr>
              <a:t>світогляд</a:t>
            </a:r>
            <a:r>
              <a:rPr lang="ru-RU" sz="2400" dirty="0">
                <a:solidFill>
                  <a:srgbClr val="003366"/>
                </a:solidFill>
              </a:rPr>
              <a:t>, </a:t>
            </a:r>
            <a:r>
              <a:rPr lang="ru-RU" sz="2400" dirty="0" err="1">
                <a:solidFill>
                  <a:srgbClr val="003366"/>
                </a:solidFill>
              </a:rPr>
              <a:t>моральне</a:t>
            </a:r>
            <a:r>
              <a:rPr lang="ru-RU" sz="2400" dirty="0">
                <a:solidFill>
                  <a:srgbClr val="003366"/>
                </a:solidFill>
              </a:rPr>
              <a:t> </a:t>
            </a:r>
            <a:r>
              <a:rPr lang="ru-RU" sz="2400" dirty="0" err="1">
                <a:solidFill>
                  <a:srgbClr val="003366"/>
                </a:solidFill>
              </a:rPr>
              <a:t>зростання</a:t>
            </a:r>
            <a:r>
              <a:rPr lang="ru-RU" sz="2400" dirty="0">
                <a:solidFill>
                  <a:srgbClr val="003366"/>
                </a:solidFill>
              </a:rPr>
              <a:t>, </a:t>
            </a:r>
            <a:r>
              <a:rPr lang="ru-RU" sz="2400" dirty="0" err="1">
                <a:solidFill>
                  <a:srgbClr val="003366"/>
                </a:solidFill>
              </a:rPr>
              <a:t>наявність</a:t>
            </a:r>
            <a:r>
              <a:rPr lang="ru-RU" sz="2400" dirty="0">
                <a:solidFill>
                  <a:srgbClr val="003366"/>
                </a:solidFill>
              </a:rPr>
              <a:t> </a:t>
            </a:r>
            <a:r>
              <a:rPr lang="ru-RU" sz="2400" dirty="0" err="1">
                <a:solidFill>
                  <a:srgbClr val="003366"/>
                </a:solidFill>
              </a:rPr>
              <a:t>передумов</a:t>
            </a:r>
            <a:r>
              <a:rPr lang="ru-RU" sz="2400" dirty="0">
                <a:solidFill>
                  <a:srgbClr val="003366"/>
                </a:solidFill>
              </a:rPr>
              <a:t> </a:t>
            </a:r>
            <a:r>
              <a:rPr lang="ru-RU" sz="2400" dirty="0" err="1">
                <a:solidFill>
                  <a:srgbClr val="003366"/>
                </a:solidFill>
              </a:rPr>
              <a:t>логічного</a:t>
            </a:r>
            <a:r>
              <a:rPr lang="ru-RU" sz="2400" dirty="0">
                <a:solidFill>
                  <a:srgbClr val="003366"/>
                </a:solidFill>
              </a:rPr>
              <a:t> </a:t>
            </a:r>
            <a:r>
              <a:rPr lang="ru-RU" sz="2400" dirty="0" err="1">
                <a:solidFill>
                  <a:srgbClr val="003366"/>
                </a:solidFill>
              </a:rPr>
              <a:t>мислення</a:t>
            </a:r>
            <a:r>
              <a:rPr lang="ru-RU" sz="2400" dirty="0">
                <a:solidFill>
                  <a:srgbClr val="003366"/>
                </a:solidFill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err="1" smtClean="0">
                <a:solidFill>
                  <a:srgbClr val="003366"/>
                </a:solidFill>
              </a:rPr>
              <a:t>Узагальнюючий</a:t>
            </a:r>
            <a:r>
              <a:rPr lang="ru-RU" sz="2400" dirty="0" smtClean="0">
                <a:solidFill>
                  <a:srgbClr val="003366"/>
                </a:solidFill>
              </a:rPr>
              <a:t> </a:t>
            </a:r>
            <a:r>
              <a:rPr lang="ru-RU" sz="2400" dirty="0" err="1">
                <a:solidFill>
                  <a:srgbClr val="003366"/>
                </a:solidFill>
              </a:rPr>
              <a:t>етап</a:t>
            </a:r>
            <a:r>
              <a:rPr lang="ru-RU" sz="2400" dirty="0">
                <a:solidFill>
                  <a:srgbClr val="003366"/>
                </a:solidFill>
              </a:rPr>
              <a:t> </a:t>
            </a:r>
            <a:r>
              <a:rPr lang="ru-RU" sz="2400" dirty="0" err="1">
                <a:solidFill>
                  <a:srgbClr val="003366"/>
                </a:solidFill>
              </a:rPr>
              <a:t>передбачає</a:t>
            </a:r>
            <a:r>
              <a:rPr lang="ru-RU" sz="2400" dirty="0">
                <a:solidFill>
                  <a:srgbClr val="003366"/>
                </a:solidFill>
              </a:rPr>
              <a:t> </a:t>
            </a:r>
            <a:r>
              <a:rPr lang="ru-RU" sz="2400" dirty="0" err="1">
                <a:solidFill>
                  <a:srgbClr val="003366"/>
                </a:solidFill>
              </a:rPr>
              <a:t>організацію</a:t>
            </a:r>
            <a:r>
              <a:rPr lang="ru-RU" sz="2400" dirty="0">
                <a:solidFill>
                  <a:srgbClr val="003366"/>
                </a:solidFill>
              </a:rPr>
              <a:t> контрольного </a:t>
            </a:r>
            <a:r>
              <a:rPr lang="ru-RU" sz="2400" dirty="0" err="1">
                <a:solidFill>
                  <a:srgbClr val="003366"/>
                </a:solidFill>
              </a:rPr>
              <a:t>заняття</a:t>
            </a:r>
            <a:r>
              <a:rPr lang="ru-RU" sz="2400" dirty="0">
                <a:solidFill>
                  <a:srgbClr val="003366"/>
                </a:solidFill>
              </a:rPr>
              <a:t>, яке </a:t>
            </a:r>
            <a:r>
              <a:rPr lang="ru-RU" sz="2400" dirty="0" err="1">
                <a:solidFill>
                  <a:srgbClr val="003366"/>
                </a:solidFill>
              </a:rPr>
              <a:t>може</a:t>
            </a:r>
            <a:r>
              <a:rPr lang="ru-RU" sz="2400" dirty="0">
                <a:solidFill>
                  <a:srgbClr val="003366"/>
                </a:solidFill>
              </a:rPr>
              <a:t> бути </a:t>
            </a:r>
            <a:r>
              <a:rPr lang="ru-RU" sz="2400" dirty="0" err="1">
                <a:solidFill>
                  <a:srgbClr val="003366"/>
                </a:solidFill>
              </a:rPr>
              <a:t>проведеним</a:t>
            </a:r>
            <a:r>
              <a:rPr lang="ru-RU" sz="2400" dirty="0">
                <a:solidFill>
                  <a:srgbClr val="003366"/>
                </a:solidFill>
              </a:rPr>
              <a:t> у </a:t>
            </a:r>
            <a:r>
              <a:rPr lang="ru-RU" sz="2400" dirty="0" err="1">
                <a:solidFill>
                  <a:srgbClr val="003366"/>
                </a:solidFill>
              </a:rPr>
              <a:t>формі</a:t>
            </a:r>
            <a:r>
              <a:rPr lang="ru-RU" sz="2400" dirty="0">
                <a:solidFill>
                  <a:srgbClr val="003366"/>
                </a:solidFill>
              </a:rPr>
              <a:t> </a:t>
            </a:r>
            <a:r>
              <a:rPr lang="ru-RU" sz="2400" dirty="0" err="1">
                <a:solidFill>
                  <a:srgbClr val="003366"/>
                </a:solidFill>
              </a:rPr>
              <a:t>інтегрованого</a:t>
            </a:r>
            <a:r>
              <a:rPr lang="ru-RU" sz="2400" dirty="0">
                <a:solidFill>
                  <a:srgbClr val="003366"/>
                </a:solidFill>
              </a:rPr>
              <a:t> </a:t>
            </a:r>
            <a:r>
              <a:rPr lang="ru-RU" sz="2400" dirty="0" err="1">
                <a:solidFill>
                  <a:srgbClr val="003366"/>
                </a:solidFill>
              </a:rPr>
              <a:t>заняття</a:t>
            </a:r>
            <a:r>
              <a:rPr lang="ru-RU" sz="2400" dirty="0">
                <a:solidFill>
                  <a:srgbClr val="003366"/>
                </a:solidFill>
              </a:rPr>
              <a:t>, </a:t>
            </a:r>
            <a:r>
              <a:rPr lang="ru-RU" sz="2400" dirty="0" err="1">
                <a:solidFill>
                  <a:srgbClr val="003366"/>
                </a:solidFill>
              </a:rPr>
              <a:t>вікторини</a:t>
            </a:r>
            <a:r>
              <a:rPr lang="ru-RU" sz="2400" dirty="0">
                <a:solidFill>
                  <a:srgbClr val="003366"/>
                </a:solidFill>
              </a:rPr>
              <a:t>, </a:t>
            </a:r>
            <a:r>
              <a:rPr lang="ru-RU" sz="2400" dirty="0" err="1">
                <a:solidFill>
                  <a:srgbClr val="003366"/>
                </a:solidFill>
              </a:rPr>
              <a:t>клубів</a:t>
            </a:r>
            <a:r>
              <a:rPr lang="ru-RU" sz="2400" dirty="0">
                <a:solidFill>
                  <a:srgbClr val="003366"/>
                </a:solidFill>
              </a:rPr>
              <a:t> </a:t>
            </a:r>
            <a:r>
              <a:rPr lang="ru-RU" sz="2400" dirty="0" err="1">
                <a:solidFill>
                  <a:srgbClr val="003366"/>
                </a:solidFill>
              </a:rPr>
              <a:t>кмітливих</a:t>
            </a:r>
            <a:r>
              <a:rPr lang="ru-RU" sz="2400" dirty="0">
                <a:solidFill>
                  <a:srgbClr val="003366"/>
                </a:solidFill>
              </a:rPr>
              <a:t> </a:t>
            </a:r>
            <a:r>
              <a:rPr lang="ru-RU" sz="2400" dirty="0" err="1">
                <a:solidFill>
                  <a:srgbClr val="003366"/>
                </a:solidFill>
              </a:rPr>
              <a:t>і</a:t>
            </a:r>
            <a:r>
              <a:rPr lang="ru-RU" sz="2400" dirty="0">
                <a:solidFill>
                  <a:srgbClr val="003366"/>
                </a:solidFill>
              </a:rPr>
              <a:t> </a:t>
            </a:r>
            <a:r>
              <a:rPr lang="ru-RU" sz="2400" dirty="0" err="1">
                <a:solidFill>
                  <a:srgbClr val="003366"/>
                </a:solidFill>
              </a:rPr>
              <a:t>винахідливих</a:t>
            </a:r>
            <a:r>
              <a:rPr lang="ru-RU" sz="2400" dirty="0">
                <a:solidFill>
                  <a:srgbClr val="003366"/>
                </a:solidFill>
              </a:rPr>
              <a:t> </a:t>
            </a:r>
            <a:r>
              <a:rPr lang="ru-RU" sz="2400" dirty="0" err="1">
                <a:solidFill>
                  <a:srgbClr val="003366"/>
                </a:solidFill>
              </a:rPr>
              <a:t>тощо</a:t>
            </a:r>
            <a:r>
              <a:rPr lang="ru-RU" sz="2400" dirty="0">
                <a:solidFill>
                  <a:srgbClr val="003366"/>
                </a:solidFill>
              </a:rPr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754874"/>
            <a:ext cx="3707904" cy="2780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C:\Users\Елена\Desktop\практический материал\картины\детский\0_7e295_dda80a9e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603" y="4357343"/>
            <a:ext cx="1900305" cy="1900305"/>
          </a:xfrm>
          <a:prstGeom prst="rect">
            <a:avLst/>
          </a:prstGeom>
          <a:noFill/>
        </p:spPr>
      </p:pic>
      <p:pic>
        <p:nvPicPr>
          <p:cNvPr id="15362" name="Picture 2" descr="F:\для сайта\картины\зима\0_10cc4a_9725e8f_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742" y="4667779"/>
            <a:ext cx="925896" cy="159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1653" y="116632"/>
            <a:ext cx="601216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FF00FF"/>
              </a:solidFill>
            </a:endParaRPr>
          </a:p>
          <a:p>
            <a:endParaRPr lang="ru-RU" dirty="0">
              <a:solidFill>
                <a:srgbClr val="FF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800" b="1" i="1" dirty="0" err="1">
                <a:solidFill>
                  <a:srgbClr val="FF00FF"/>
                </a:solidFill>
              </a:rPr>
              <a:t>Творчий</a:t>
            </a:r>
            <a:r>
              <a:rPr lang="ru-RU" sz="2800" b="1" i="1" dirty="0">
                <a:solidFill>
                  <a:srgbClr val="FF00FF"/>
                </a:solidFill>
              </a:rPr>
              <a:t> </a:t>
            </a:r>
            <a:r>
              <a:rPr lang="ru-RU" sz="2800" b="1" i="1" dirty="0" err="1">
                <a:solidFill>
                  <a:srgbClr val="FF00FF"/>
                </a:solidFill>
              </a:rPr>
              <a:t>етап</a:t>
            </a:r>
            <a:r>
              <a:rPr lang="ru-RU" sz="2800" b="1" i="1" dirty="0">
                <a:solidFill>
                  <a:srgbClr val="FF00FF"/>
                </a:solidFill>
              </a:rPr>
              <a:t> </a:t>
            </a:r>
            <a:r>
              <a:rPr lang="ru-RU" sz="2400" i="1" dirty="0" err="1">
                <a:solidFill>
                  <a:srgbClr val="FF00FF"/>
                </a:solidFill>
              </a:rPr>
              <a:t>проектної</a:t>
            </a:r>
            <a:r>
              <a:rPr lang="ru-RU" sz="2400" i="1" dirty="0">
                <a:solidFill>
                  <a:srgbClr val="FF00FF"/>
                </a:solidFill>
              </a:rPr>
              <a:t> </a:t>
            </a:r>
            <a:r>
              <a:rPr lang="ru-RU" sz="2400" i="1" dirty="0" err="1">
                <a:solidFill>
                  <a:srgbClr val="FF00FF"/>
                </a:solidFill>
              </a:rPr>
              <a:t>діяльності</a:t>
            </a:r>
            <a:r>
              <a:rPr lang="ru-RU" sz="2400" i="1" dirty="0">
                <a:solidFill>
                  <a:srgbClr val="FF00FF"/>
                </a:solidFill>
              </a:rPr>
              <a:t> – </a:t>
            </a:r>
            <a:r>
              <a:rPr lang="ru-RU" sz="2400" i="1" dirty="0" err="1">
                <a:solidFill>
                  <a:srgbClr val="FF00FF"/>
                </a:solidFill>
              </a:rPr>
              <a:t>особливий</a:t>
            </a:r>
            <a:r>
              <a:rPr lang="ru-RU" sz="2400" i="1" dirty="0">
                <a:solidFill>
                  <a:srgbClr val="FF00FF"/>
                </a:solidFill>
              </a:rPr>
              <a:t> </a:t>
            </a:r>
            <a:r>
              <a:rPr lang="ru-RU" sz="2400" i="1" dirty="0" err="1">
                <a:solidFill>
                  <a:srgbClr val="FF00FF"/>
                </a:solidFill>
              </a:rPr>
              <a:t>і</a:t>
            </a:r>
            <a:r>
              <a:rPr lang="ru-RU" sz="2400" i="1" dirty="0">
                <a:solidFill>
                  <a:srgbClr val="FF00FF"/>
                </a:solidFill>
              </a:rPr>
              <a:t> </a:t>
            </a:r>
            <a:r>
              <a:rPr lang="ru-RU" sz="2400" i="1" dirty="0" err="1">
                <a:solidFill>
                  <a:srgbClr val="FF00FF"/>
                </a:solidFill>
              </a:rPr>
              <a:t>найбільш</a:t>
            </a:r>
            <a:r>
              <a:rPr lang="ru-RU" sz="2400" i="1" dirty="0">
                <a:solidFill>
                  <a:srgbClr val="FF00FF"/>
                </a:solidFill>
              </a:rPr>
              <a:t> </a:t>
            </a:r>
            <a:r>
              <a:rPr lang="ru-RU" sz="2400" i="1" dirty="0" err="1">
                <a:solidFill>
                  <a:srgbClr val="FF00FF"/>
                </a:solidFill>
              </a:rPr>
              <a:t>насичений</a:t>
            </a:r>
            <a:r>
              <a:rPr lang="ru-RU" sz="2400" i="1" dirty="0">
                <a:solidFill>
                  <a:srgbClr val="FF00FF"/>
                </a:solidFill>
              </a:rPr>
              <a:t>, </a:t>
            </a:r>
            <a:r>
              <a:rPr lang="ru-RU" sz="2400" i="1" dirty="0" err="1">
                <a:solidFill>
                  <a:srgbClr val="FF00FF"/>
                </a:solidFill>
              </a:rPr>
              <a:t>адже</a:t>
            </a:r>
            <a:r>
              <a:rPr lang="ru-RU" sz="2400" i="1" dirty="0">
                <a:solidFill>
                  <a:srgbClr val="FF00FF"/>
                </a:solidFill>
              </a:rPr>
              <a:t> </a:t>
            </a:r>
            <a:r>
              <a:rPr lang="ru-RU" sz="2400" i="1" dirty="0" err="1">
                <a:solidFill>
                  <a:srgbClr val="FF00FF"/>
                </a:solidFill>
              </a:rPr>
              <a:t>реалізуються</a:t>
            </a:r>
            <a:r>
              <a:rPr lang="ru-RU" sz="2400" i="1" dirty="0">
                <a:solidFill>
                  <a:srgbClr val="FF00FF"/>
                </a:solidFill>
              </a:rPr>
              <a:t> </a:t>
            </a:r>
            <a:r>
              <a:rPr lang="ru-RU" sz="2400" i="1" dirty="0" err="1">
                <a:solidFill>
                  <a:srgbClr val="FF00FF"/>
                </a:solidFill>
              </a:rPr>
              <a:t>усі</a:t>
            </a:r>
            <a:r>
              <a:rPr lang="ru-RU" sz="2400" i="1" dirty="0">
                <a:solidFill>
                  <a:srgbClr val="FF00FF"/>
                </a:solidFill>
              </a:rPr>
              <a:t> </a:t>
            </a:r>
            <a:r>
              <a:rPr lang="ru-RU" sz="2400" i="1" dirty="0" err="1">
                <a:solidFill>
                  <a:srgbClr val="FF00FF"/>
                </a:solidFill>
              </a:rPr>
              <a:t>дитячі</a:t>
            </a:r>
            <a:r>
              <a:rPr lang="ru-RU" sz="2400" i="1" dirty="0">
                <a:solidFill>
                  <a:srgbClr val="FF00FF"/>
                </a:solidFill>
              </a:rPr>
              <a:t> </a:t>
            </a:r>
            <a:r>
              <a:rPr lang="ru-RU" sz="2400" i="1" dirty="0" err="1">
                <a:solidFill>
                  <a:srgbClr val="FF00FF"/>
                </a:solidFill>
              </a:rPr>
              <a:t>проекти</a:t>
            </a:r>
            <a:r>
              <a:rPr lang="ru-RU" sz="2400" i="1" dirty="0">
                <a:solidFill>
                  <a:srgbClr val="FF00FF"/>
                </a:solidFill>
              </a:rPr>
              <a:t> для </a:t>
            </a:r>
            <a:r>
              <a:rPr lang="ru-RU" sz="2400" i="1" dirty="0" err="1">
                <a:solidFill>
                  <a:srgbClr val="FF00FF"/>
                </a:solidFill>
              </a:rPr>
              <a:t>батьків</a:t>
            </a:r>
            <a:r>
              <a:rPr lang="ru-RU" sz="2400" i="1" dirty="0">
                <a:solidFill>
                  <a:srgbClr val="FF00FF"/>
                </a:solidFill>
              </a:rPr>
              <a:t> та разом </a:t>
            </a:r>
            <a:r>
              <a:rPr lang="ru-RU" sz="2400" i="1" dirty="0" err="1">
                <a:solidFill>
                  <a:srgbClr val="FF00FF"/>
                </a:solidFill>
              </a:rPr>
              <a:t>з</a:t>
            </a:r>
            <a:r>
              <a:rPr lang="ru-RU" sz="2400" i="1" dirty="0">
                <a:solidFill>
                  <a:srgbClr val="FF00FF"/>
                </a:solidFill>
              </a:rPr>
              <a:t> батьками.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i="1" baseline="0" dirty="0" smtClean="0">
                <a:solidFill>
                  <a:srgbClr val="FF00FF"/>
                </a:solidFill>
              </a:rPr>
              <a:t> </a:t>
            </a:r>
            <a:r>
              <a:rPr lang="ru-RU" sz="2400" i="1" dirty="0">
                <a:solidFill>
                  <a:srgbClr val="FF00FF"/>
                </a:solidFill>
              </a:rPr>
              <a:t>Цей </a:t>
            </a:r>
            <a:r>
              <a:rPr lang="ru-RU" sz="2400" i="1" dirty="0" err="1">
                <a:solidFill>
                  <a:srgbClr val="FF00FF"/>
                </a:solidFill>
              </a:rPr>
              <a:t>етап</a:t>
            </a:r>
            <a:r>
              <a:rPr lang="ru-RU" sz="2400" i="1" dirty="0">
                <a:solidFill>
                  <a:srgbClr val="FF00FF"/>
                </a:solidFill>
              </a:rPr>
              <a:t> </a:t>
            </a:r>
            <a:r>
              <a:rPr lang="ru-RU" sz="2400" i="1" dirty="0" err="1">
                <a:solidFill>
                  <a:srgbClr val="FF00FF"/>
                </a:solidFill>
              </a:rPr>
              <a:t>стимулює</a:t>
            </a:r>
            <a:r>
              <a:rPr lang="ru-RU" sz="2400" i="1" dirty="0">
                <a:solidFill>
                  <a:srgbClr val="FF00FF"/>
                </a:solidFill>
              </a:rPr>
              <a:t> </a:t>
            </a:r>
            <a:r>
              <a:rPr lang="ru-RU" sz="2400" i="1" dirty="0" err="1">
                <a:solidFill>
                  <a:srgbClr val="FF00FF"/>
                </a:solidFill>
              </a:rPr>
              <a:t>креативність</a:t>
            </a:r>
            <a:r>
              <a:rPr lang="ru-RU" sz="2400" i="1" dirty="0">
                <a:solidFill>
                  <a:srgbClr val="FF00FF"/>
                </a:solidFill>
              </a:rPr>
              <a:t>, </a:t>
            </a:r>
            <a:r>
              <a:rPr lang="ru-RU" sz="2400" i="1" dirty="0" err="1">
                <a:solidFill>
                  <a:srgbClr val="FF00FF"/>
                </a:solidFill>
              </a:rPr>
              <a:t>здатність</a:t>
            </a:r>
            <a:r>
              <a:rPr lang="ru-RU" sz="2400" i="1" dirty="0">
                <a:solidFill>
                  <a:srgbClr val="FF00FF"/>
                </a:solidFill>
              </a:rPr>
              <a:t> </a:t>
            </a:r>
            <a:r>
              <a:rPr lang="ru-RU" sz="2400" i="1" dirty="0" err="1">
                <a:solidFill>
                  <a:srgbClr val="FF00FF"/>
                </a:solidFill>
              </a:rPr>
              <a:t>дитини</a:t>
            </a:r>
            <a:r>
              <a:rPr lang="ru-RU" sz="2400" i="1" dirty="0">
                <a:solidFill>
                  <a:srgbClr val="FF00FF"/>
                </a:solidFill>
              </a:rPr>
              <a:t> до </a:t>
            </a:r>
            <a:r>
              <a:rPr lang="ru-RU" sz="2400" i="1" dirty="0" err="1">
                <a:solidFill>
                  <a:srgbClr val="FF00FF"/>
                </a:solidFill>
              </a:rPr>
              <a:t>творчого</a:t>
            </a:r>
            <a:r>
              <a:rPr lang="ru-RU" sz="2400" i="1" dirty="0">
                <a:solidFill>
                  <a:srgbClr val="FF00FF"/>
                </a:solidFill>
              </a:rPr>
              <a:t> </a:t>
            </a:r>
            <a:r>
              <a:rPr lang="ru-RU" sz="2400" i="1" dirty="0" err="1">
                <a:solidFill>
                  <a:srgbClr val="FF00FF"/>
                </a:solidFill>
              </a:rPr>
              <a:t>рішення</a:t>
            </a:r>
            <a:r>
              <a:rPr lang="ru-RU" sz="2400" i="1" dirty="0">
                <a:solidFill>
                  <a:srgbClr val="FF00FF"/>
                </a:solidFill>
              </a:rPr>
              <a:t>, </a:t>
            </a:r>
            <a:r>
              <a:rPr lang="ru-RU" sz="2400" i="1" dirty="0" err="1">
                <a:solidFill>
                  <a:srgbClr val="FF00FF"/>
                </a:solidFill>
              </a:rPr>
              <a:t>сприяє</a:t>
            </a:r>
            <a:r>
              <a:rPr lang="ru-RU" sz="2400" i="1" dirty="0">
                <a:solidFill>
                  <a:srgbClr val="FF00FF"/>
                </a:solidFill>
              </a:rPr>
              <a:t> </a:t>
            </a:r>
            <a:r>
              <a:rPr lang="ru-RU" sz="2400" i="1" dirty="0" err="1">
                <a:solidFill>
                  <a:srgbClr val="FF00FF"/>
                </a:solidFill>
              </a:rPr>
              <a:t>прояву</a:t>
            </a:r>
            <a:r>
              <a:rPr lang="ru-RU" sz="2400" i="1" dirty="0">
                <a:solidFill>
                  <a:srgbClr val="FF00FF"/>
                </a:solidFill>
              </a:rPr>
              <a:t> </a:t>
            </a:r>
            <a:r>
              <a:rPr lang="ru-RU" sz="2400" i="1" dirty="0" err="1">
                <a:solidFill>
                  <a:srgbClr val="FF00FF"/>
                </a:solidFill>
              </a:rPr>
              <a:t>творчих</a:t>
            </a:r>
            <a:r>
              <a:rPr lang="ru-RU" sz="2400" i="1" dirty="0">
                <a:solidFill>
                  <a:srgbClr val="FF00FF"/>
                </a:solidFill>
              </a:rPr>
              <a:t> </a:t>
            </a:r>
            <a:r>
              <a:rPr lang="ru-RU" sz="2400" i="1" dirty="0" err="1">
                <a:solidFill>
                  <a:srgbClr val="FF00FF"/>
                </a:solidFill>
              </a:rPr>
              <a:t>здібностей</a:t>
            </a:r>
            <a:r>
              <a:rPr lang="ru-RU" sz="2400" i="1" dirty="0">
                <a:solidFill>
                  <a:srgbClr val="FF00FF"/>
                </a:solidFill>
              </a:rPr>
              <a:t>. </a:t>
            </a:r>
          </a:p>
        </p:txBody>
      </p:sp>
      <p:pic>
        <p:nvPicPr>
          <p:cNvPr id="1026" name="Picture 2" descr="F:\для сайта\картины\скраб наборы\0_78907_364dfa75_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813" y="899765"/>
            <a:ext cx="1997511" cy="184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108" y="3981285"/>
            <a:ext cx="3275409" cy="23019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75" y="4025652"/>
            <a:ext cx="3047469" cy="22856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38210"/>
            <a:ext cx="799288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6600"/>
              </a:solidFill>
            </a:endParaRPr>
          </a:p>
          <a:p>
            <a:pPr algn="ctr"/>
            <a:r>
              <a:rPr lang="ru-RU" sz="2400" dirty="0">
                <a:solidFill>
                  <a:srgbClr val="006600"/>
                </a:solidFill>
              </a:rPr>
              <a:t>На </a:t>
            </a:r>
            <a:r>
              <a:rPr lang="ru-RU" sz="2400" dirty="0" err="1">
                <a:solidFill>
                  <a:srgbClr val="006600"/>
                </a:solidFill>
              </a:rPr>
              <a:t>останньому</a:t>
            </a:r>
            <a:r>
              <a:rPr lang="ru-RU" sz="2400" dirty="0">
                <a:solidFill>
                  <a:srgbClr val="006600"/>
                </a:solidFill>
              </a:rPr>
              <a:t> – </a:t>
            </a:r>
            <a:r>
              <a:rPr lang="ru-RU" sz="2400" b="1" dirty="0" err="1">
                <a:solidFill>
                  <a:srgbClr val="006600"/>
                </a:solidFill>
              </a:rPr>
              <a:t>рефлексивно-оцінювальному</a:t>
            </a:r>
            <a:r>
              <a:rPr lang="ru-RU" sz="2400" b="1" dirty="0">
                <a:solidFill>
                  <a:srgbClr val="006600"/>
                </a:solidFill>
              </a:rPr>
              <a:t> </a:t>
            </a:r>
            <a:r>
              <a:rPr lang="ru-RU" sz="2400" b="1" dirty="0" err="1">
                <a:solidFill>
                  <a:srgbClr val="006600"/>
                </a:solidFill>
              </a:rPr>
              <a:t>етапі</a:t>
            </a:r>
            <a:r>
              <a:rPr lang="ru-RU" sz="2400" b="1" dirty="0">
                <a:solidFill>
                  <a:srgbClr val="006600"/>
                </a:solidFill>
              </a:rPr>
              <a:t> – </a:t>
            </a:r>
          </a:p>
          <a:p>
            <a:pPr algn="ctr"/>
            <a:r>
              <a:rPr lang="ru-RU" sz="2400" dirty="0" err="1">
                <a:solidFill>
                  <a:srgbClr val="006600"/>
                </a:solidFill>
              </a:rPr>
              <a:t>вихователь</a:t>
            </a:r>
            <a:r>
              <a:rPr lang="ru-RU" sz="2400" dirty="0">
                <a:solidFill>
                  <a:srgbClr val="006600"/>
                </a:solidFill>
              </a:rPr>
              <a:t> </a:t>
            </a:r>
            <a:r>
              <a:rPr lang="ru-RU" sz="2400" dirty="0" err="1">
                <a:solidFill>
                  <a:srgbClr val="006600"/>
                </a:solidFill>
              </a:rPr>
              <a:t>з</a:t>
            </a:r>
            <a:r>
              <a:rPr lang="ru-RU" sz="2400" dirty="0">
                <a:solidFill>
                  <a:srgbClr val="006600"/>
                </a:solidFill>
              </a:rPr>
              <a:t> </a:t>
            </a:r>
            <a:r>
              <a:rPr lang="ru-RU" sz="2400" dirty="0" err="1">
                <a:solidFill>
                  <a:srgbClr val="006600"/>
                </a:solidFill>
              </a:rPr>
              <a:t>дітьми</a:t>
            </a:r>
            <a:r>
              <a:rPr lang="ru-RU" sz="2400" dirty="0">
                <a:solidFill>
                  <a:srgbClr val="006600"/>
                </a:solidFill>
              </a:rPr>
              <a:t> </a:t>
            </a:r>
            <a:r>
              <a:rPr lang="ru-RU" sz="2400" dirty="0" err="1">
                <a:solidFill>
                  <a:srgbClr val="006600"/>
                </a:solidFill>
              </a:rPr>
              <a:t>ніби</a:t>
            </a:r>
            <a:r>
              <a:rPr lang="ru-RU" sz="2400" dirty="0">
                <a:solidFill>
                  <a:srgbClr val="006600"/>
                </a:solidFill>
              </a:rPr>
              <a:t> </a:t>
            </a:r>
            <a:r>
              <a:rPr lang="ru-RU" sz="2400" dirty="0" err="1">
                <a:solidFill>
                  <a:srgbClr val="006600"/>
                </a:solidFill>
              </a:rPr>
              <a:t>здійснює</a:t>
            </a:r>
            <a:r>
              <a:rPr lang="ru-RU" sz="2400" dirty="0">
                <a:solidFill>
                  <a:srgbClr val="006600"/>
                </a:solidFill>
              </a:rPr>
              <a:t> </a:t>
            </a:r>
            <a:r>
              <a:rPr lang="ru-RU" sz="2400" dirty="0" err="1">
                <a:solidFill>
                  <a:srgbClr val="006600"/>
                </a:solidFill>
              </a:rPr>
              <a:t>подорож</a:t>
            </a:r>
            <a:r>
              <a:rPr lang="ru-RU" sz="2400" dirty="0">
                <a:solidFill>
                  <a:srgbClr val="006600"/>
                </a:solidFill>
              </a:rPr>
              <a:t> в </a:t>
            </a:r>
            <a:r>
              <a:rPr lang="ru-RU" sz="2400" dirty="0" err="1">
                <a:solidFill>
                  <a:srgbClr val="006600"/>
                </a:solidFill>
              </a:rPr>
              <a:t>минуле</a:t>
            </a:r>
            <a:r>
              <a:rPr lang="ru-RU" sz="2400" dirty="0">
                <a:solidFill>
                  <a:srgbClr val="006600"/>
                </a:solidFill>
              </a:rPr>
              <a:t>, </a:t>
            </a:r>
            <a:r>
              <a:rPr lang="ru-RU" sz="2400" dirty="0" err="1">
                <a:solidFill>
                  <a:srgbClr val="006600"/>
                </a:solidFill>
              </a:rPr>
              <a:t>що</a:t>
            </a:r>
            <a:r>
              <a:rPr lang="ru-RU" sz="2400" dirty="0">
                <a:solidFill>
                  <a:srgbClr val="006600"/>
                </a:solidFill>
              </a:rPr>
              <a:t> </a:t>
            </a:r>
            <a:r>
              <a:rPr lang="ru-RU" sz="2400" dirty="0" err="1">
                <a:solidFill>
                  <a:srgbClr val="006600"/>
                </a:solidFill>
              </a:rPr>
              <a:t>допомагає</a:t>
            </a:r>
            <a:r>
              <a:rPr lang="ru-RU" sz="2400" dirty="0">
                <a:solidFill>
                  <a:srgbClr val="006600"/>
                </a:solidFill>
              </a:rPr>
              <a:t> </a:t>
            </a:r>
            <a:r>
              <a:rPr lang="ru-RU" sz="2400" dirty="0" err="1">
                <a:solidFill>
                  <a:srgbClr val="006600"/>
                </a:solidFill>
              </a:rPr>
              <a:t>усвідомити</a:t>
            </a:r>
            <a:r>
              <a:rPr lang="ru-RU" sz="2400" dirty="0">
                <a:solidFill>
                  <a:srgbClr val="006600"/>
                </a:solidFill>
              </a:rPr>
              <a:t> </a:t>
            </a:r>
            <a:r>
              <a:rPr lang="ru-RU" sz="2400" dirty="0" err="1">
                <a:solidFill>
                  <a:srgbClr val="006600"/>
                </a:solidFill>
              </a:rPr>
              <a:t>набутий</a:t>
            </a:r>
            <a:r>
              <a:rPr lang="ru-RU" sz="2400" dirty="0">
                <a:solidFill>
                  <a:srgbClr val="006600"/>
                </a:solidFill>
              </a:rPr>
              <a:t> </a:t>
            </a:r>
            <a:r>
              <a:rPr lang="ru-RU" sz="2400" dirty="0" err="1">
                <a:solidFill>
                  <a:srgbClr val="006600"/>
                </a:solidFill>
              </a:rPr>
              <a:t>досвід</a:t>
            </a:r>
            <a:r>
              <a:rPr lang="ru-RU" sz="2400" dirty="0">
                <a:solidFill>
                  <a:srgbClr val="006600"/>
                </a:solidFill>
              </a:rPr>
              <a:t>, </a:t>
            </a:r>
            <a:r>
              <a:rPr lang="ru-RU" sz="2400" dirty="0" err="1">
                <a:solidFill>
                  <a:srgbClr val="006600"/>
                </a:solidFill>
              </a:rPr>
              <a:t>порадіти</a:t>
            </a:r>
            <a:r>
              <a:rPr lang="ru-RU" sz="2400" dirty="0">
                <a:solidFill>
                  <a:srgbClr val="006600"/>
                </a:solidFill>
              </a:rPr>
              <a:t> </a:t>
            </a:r>
            <a:r>
              <a:rPr lang="ru-RU" sz="2400" dirty="0" err="1">
                <a:solidFill>
                  <a:srgbClr val="006600"/>
                </a:solidFill>
              </a:rPr>
              <a:t>своїм</a:t>
            </a:r>
            <a:r>
              <a:rPr lang="ru-RU" sz="2400" dirty="0">
                <a:solidFill>
                  <a:srgbClr val="006600"/>
                </a:solidFill>
              </a:rPr>
              <a:t> </a:t>
            </a:r>
            <a:r>
              <a:rPr lang="ru-RU" sz="2400" dirty="0" err="1">
                <a:solidFill>
                  <a:srgbClr val="006600"/>
                </a:solidFill>
              </a:rPr>
              <a:t>і</a:t>
            </a:r>
            <a:r>
              <a:rPr lang="ru-RU" sz="2400" dirty="0">
                <a:solidFill>
                  <a:srgbClr val="006600"/>
                </a:solidFill>
              </a:rPr>
              <a:t> чужим </a:t>
            </a:r>
            <a:r>
              <a:rPr lang="ru-RU" sz="2400" dirty="0" err="1">
                <a:solidFill>
                  <a:srgbClr val="006600"/>
                </a:solidFill>
              </a:rPr>
              <a:t>успіхам</a:t>
            </a:r>
            <a:r>
              <a:rPr lang="ru-RU" sz="2400" dirty="0">
                <a:solidFill>
                  <a:srgbClr val="006600"/>
                </a:solidFill>
              </a:rPr>
              <a:t>, </a:t>
            </a:r>
            <a:r>
              <a:rPr lang="ru-RU" sz="2400" dirty="0" err="1">
                <a:solidFill>
                  <a:srgbClr val="006600"/>
                </a:solidFill>
              </a:rPr>
              <a:t>вчить</a:t>
            </a:r>
            <a:r>
              <a:rPr lang="ru-RU" sz="2400" dirty="0">
                <a:solidFill>
                  <a:srgbClr val="006600"/>
                </a:solidFill>
              </a:rPr>
              <a:t> </a:t>
            </a:r>
            <a:r>
              <a:rPr lang="ru-RU" sz="2400" dirty="0" err="1">
                <a:solidFill>
                  <a:srgbClr val="006600"/>
                </a:solidFill>
              </a:rPr>
              <a:t>оцінювати</a:t>
            </a:r>
            <a:r>
              <a:rPr lang="ru-RU" sz="2400" dirty="0">
                <a:solidFill>
                  <a:srgbClr val="006600"/>
                </a:solidFill>
              </a:rPr>
              <a:t> себе </a:t>
            </a:r>
            <a:r>
              <a:rPr lang="ru-RU" sz="2400" dirty="0" err="1">
                <a:solidFill>
                  <a:srgbClr val="006600"/>
                </a:solidFill>
              </a:rPr>
              <a:t>і</a:t>
            </a:r>
            <a:r>
              <a:rPr lang="ru-RU" sz="2400" dirty="0">
                <a:solidFill>
                  <a:srgbClr val="006600"/>
                </a:solidFill>
              </a:rPr>
              <a:t> свою </a:t>
            </a:r>
            <a:r>
              <a:rPr lang="ru-RU" sz="2400" dirty="0" err="1">
                <a:solidFill>
                  <a:srgbClr val="006600"/>
                </a:solidFill>
              </a:rPr>
              <a:t>діяльність</a:t>
            </a:r>
            <a:r>
              <a:rPr lang="ru-RU" sz="2400" dirty="0">
                <a:solidFill>
                  <a:srgbClr val="006600"/>
                </a:solidFill>
              </a:rPr>
              <a:t>. </a:t>
            </a: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38758"/>
            <a:ext cx="5040561" cy="39462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F:\для сайта\картины\скраб наборы\0_75643_632f684a_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84" y="4211898"/>
            <a:ext cx="998900" cy="184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F:\для сайта\картины\скраб наборы\0_75644_53483374_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19701" y="4211898"/>
            <a:ext cx="873857" cy="163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7347"/>
            <a:ext cx="83529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sz="2400" dirty="0"/>
          </a:p>
          <a:p>
            <a:pPr algn="ctr"/>
            <a:r>
              <a:rPr lang="ru-RU" sz="2800" b="1" dirty="0" err="1">
                <a:solidFill>
                  <a:srgbClr val="CC0000"/>
                </a:solidFill>
              </a:rPr>
              <a:t>Поради</a:t>
            </a:r>
            <a:r>
              <a:rPr lang="ru-RU" sz="2800" b="1" dirty="0">
                <a:solidFill>
                  <a:srgbClr val="CC0000"/>
                </a:solidFill>
              </a:rPr>
              <a:t> </a:t>
            </a:r>
            <a:r>
              <a:rPr lang="ru-RU" sz="2800" b="1" dirty="0" err="1">
                <a:solidFill>
                  <a:srgbClr val="CC0000"/>
                </a:solidFill>
              </a:rPr>
              <a:t>вихователям</a:t>
            </a:r>
            <a:r>
              <a:rPr lang="ru-RU" sz="2800" b="1" dirty="0">
                <a:solidFill>
                  <a:srgbClr val="CC0000"/>
                </a:solidFill>
              </a:rPr>
              <a:t> по </a:t>
            </a:r>
            <a:r>
              <a:rPr lang="ru-RU" sz="2800" b="1" dirty="0" err="1">
                <a:solidFill>
                  <a:srgbClr val="CC0000"/>
                </a:solidFill>
              </a:rPr>
              <a:t>роботі</a:t>
            </a:r>
            <a:r>
              <a:rPr lang="ru-RU" sz="2800" b="1" dirty="0">
                <a:solidFill>
                  <a:srgbClr val="CC0000"/>
                </a:solidFill>
              </a:rPr>
              <a:t> над проектом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</a:rPr>
              <a:t>  </a:t>
            </a:r>
            <a:r>
              <a:rPr lang="ru-RU" sz="2400" b="1" dirty="0" err="1" smtClean="0">
                <a:solidFill>
                  <a:srgbClr val="7030A0"/>
                </a:solidFill>
              </a:rPr>
              <a:t>Глибоко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вивчити</a:t>
            </a:r>
            <a:r>
              <a:rPr lang="ru-RU" sz="2400" b="1" dirty="0">
                <a:solidFill>
                  <a:srgbClr val="7030A0"/>
                </a:solidFill>
              </a:rPr>
              <a:t> тематику проекту. 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</a:rPr>
              <a:t>  При </a:t>
            </a:r>
            <a:r>
              <a:rPr lang="ru-RU" sz="2400" b="1" dirty="0" err="1">
                <a:solidFill>
                  <a:srgbClr val="7030A0"/>
                </a:solidFill>
              </a:rPr>
              <a:t>складанні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спільного</a:t>
            </a:r>
            <a:r>
              <a:rPr lang="ru-RU" sz="2400" b="1" dirty="0">
                <a:solidFill>
                  <a:srgbClr val="7030A0"/>
                </a:solidFill>
              </a:rPr>
              <a:t> плану </a:t>
            </a:r>
            <a:r>
              <a:rPr lang="ru-RU" sz="2400" b="1" dirty="0" err="1">
                <a:solidFill>
                  <a:srgbClr val="7030A0"/>
                </a:solidFill>
              </a:rPr>
              <a:t>роботи</a:t>
            </a:r>
            <a:r>
              <a:rPr lang="ru-RU" sz="2400" b="1" dirty="0">
                <a:solidFill>
                  <a:srgbClr val="7030A0"/>
                </a:solidFill>
              </a:rPr>
              <a:t> з </a:t>
            </a:r>
            <a:r>
              <a:rPr lang="ru-RU" sz="2400" b="1" dirty="0" err="1">
                <a:solidFill>
                  <a:srgbClr val="7030A0"/>
                </a:solidFill>
              </a:rPr>
              <a:t>дітьми</a:t>
            </a:r>
            <a:r>
              <a:rPr lang="ru-RU" sz="2400" b="1" dirty="0">
                <a:solidFill>
                  <a:srgbClr val="7030A0"/>
                </a:solidFill>
              </a:rPr>
              <a:t> над проектом </a:t>
            </a:r>
            <a:r>
              <a:rPr lang="ru-RU" sz="2400" b="1" dirty="0" err="1">
                <a:solidFill>
                  <a:srgbClr val="7030A0"/>
                </a:solidFill>
              </a:rPr>
              <a:t>підтримувати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дитячу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ініціативу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</a:rPr>
              <a:t>  </a:t>
            </a:r>
            <a:r>
              <a:rPr lang="ru-RU" sz="2400" b="1" dirty="0" err="1" smtClean="0">
                <a:solidFill>
                  <a:srgbClr val="7030A0"/>
                </a:solidFill>
              </a:rPr>
              <a:t>Зацікавити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кожну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дитину</a:t>
            </a:r>
            <a:r>
              <a:rPr lang="ru-RU" sz="2400" b="1" dirty="0">
                <a:solidFill>
                  <a:srgbClr val="7030A0"/>
                </a:solidFill>
              </a:rPr>
              <a:t> тематикою проекту, </a:t>
            </a:r>
            <a:r>
              <a:rPr lang="ru-RU" sz="2400" b="1" dirty="0" err="1">
                <a:solidFill>
                  <a:srgbClr val="7030A0"/>
                </a:solidFill>
              </a:rPr>
              <a:t>підтримувати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його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допитливість</a:t>
            </a:r>
            <a:r>
              <a:rPr lang="ru-RU" sz="2400" b="1" dirty="0">
                <a:solidFill>
                  <a:srgbClr val="7030A0"/>
                </a:solidFill>
              </a:rPr>
              <a:t> і </a:t>
            </a:r>
            <a:r>
              <a:rPr lang="ru-RU" sz="2400" b="1" dirty="0" err="1">
                <a:solidFill>
                  <a:srgbClr val="7030A0"/>
                </a:solidFill>
              </a:rPr>
              <a:t>стійкий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інтерес</a:t>
            </a:r>
            <a:r>
              <a:rPr lang="ru-RU" sz="2400" b="1" dirty="0">
                <a:solidFill>
                  <a:srgbClr val="7030A0"/>
                </a:solidFill>
              </a:rPr>
              <a:t> до проекту. 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</a:rPr>
              <a:t>  </a:t>
            </a:r>
            <a:r>
              <a:rPr lang="ru-RU" sz="2400" b="1" dirty="0" err="1" smtClean="0">
                <a:solidFill>
                  <a:srgbClr val="7030A0"/>
                </a:solidFill>
              </a:rPr>
              <a:t>Вводити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дітей</a:t>
            </a:r>
            <a:r>
              <a:rPr lang="ru-RU" sz="2400" b="1" dirty="0">
                <a:solidFill>
                  <a:srgbClr val="7030A0"/>
                </a:solidFill>
              </a:rPr>
              <a:t> в </a:t>
            </a:r>
            <a:r>
              <a:rPr lang="ru-RU" sz="2400" b="1" dirty="0" err="1">
                <a:solidFill>
                  <a:srgbClr val="7030A0"/>
                </a:solidFill>
              </a:rPr>
              <a:t>проблемну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ситуацію</a:t>
            </a:r>
            <a:r>
              <a:rPr lang="ru-RU" sz="2400" b="1" dirty="0">
                <a:solidFill>
                  <a:srgbClr val="7030A0"/>
                </a:solidFill>
              </a:rPr>
              <a:t>, </a:t>
            </a:r>
            <a:r>
              <a:rPr lang="ru-RU" sz="2400" b="1" dirty="0" err="1">
                <a:solidFill>
                  <a:srgbClr val="7030A0"/>
                </a:solidFill>
              </a:rPr>
              <a:t>доступну</a:t>
            </a:r>
            <a:r>
              <a:rPr lang="ru-RU" sz="2400" b="1" dirty="0">
                <a:solidFill>
                  <a:srgbClr val="7030A0"/>
                </a:solidFill>
              </a:rPr>
              <a:t> для </a:t>
            </a:r>
            <a:r>
              <a:rPr lang="ru-RU" sz="2400" b="1" dirty="0" err="1">
                <a:solidFill>
                  <a:srgbClr val="7030A0"/>
                </a:solidFill>
              </a:rPr>
              <a:t>їх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розуміння</a:t>
            </a:r>
            <a:r>
              <a:rPr lang="ru-RU" sz="2400" b="1" dirty="0">
                <a:solidFill>
                  <a:srgbClr val="7030A0"/>
                </a:solidFill>
              </a:rPr>
              <a:t> і з опорою на дитячий </a:t>
            </a:r>
            <a:r>
              <a:rPr lang="ru-RU" sz="2400" b="1" dirty="0" err="1">
                <a:solidFill>
                  <a:srgbClr val="7030A0"/>
                </a:solidFill>
              </a:rPr>
              <a:t>особистий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досвід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</a:rPr>
              <a:t>  </a:t>
            </a:r>
            <a:r>
              <a:rPr lang="ru-RU" sz="2400" b="1" dirty="0" err="1" smtClean="0">
                <a:solidFill>
                  <a:srgbClr val="7030A0"/>
                </a:solidFill>
              </a:rPr>
              <a:t>Тактовно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відноситися</a:t>
            </a:r>
            <a:r>
              <a:rPr lang="ru-RU" sz="2400" b="1" dirty="0">
                <a:solidFill>
                  <a:srgbClr val="7030A0"/>
                </a:solidFill>
              </a:rPr>
              <a:t> до </a:t>
            </a:r>
            <a:r>
              <a:rPr lang="ru-RU" sz="2400" b="1" dirty="0" err="1">
                <a:solidFill>
                  <a:srgbClr val="7030A0"/>
                </a:solidFill>
              </a:rPr>
              <a:t>запропонованих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дітьми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варіантів</a:t>
            </a:r>
            <a:r>
              <a:rPr lang="ru-RU" sz="2400" b="1" dirty="0">
                <a:solidFill>
                  <a:srgbClr val="7030A0"/>
                </a:solidFill>
              </a:rPr>
              <a:t>: </a:t>
            </a:r>
            <a:r>
              <a:rPr lang="ru-RU" sz="2400" b="1" dirty="0" err="1">
                <a:solidFill>
                  <a:srgbClr val="7030A0"/>
                </a:solidFill>
              </a:rPr>
              <a:t>дитина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має</a:t>
            </a:r>
            <a:r>
              <a:rPr lang="ru-RU" sz="2400" b="1" dirty="0">
                <a:solidFill>
                  <a:srgbClr val="7030A0"/>
                </a:solidFill>
              </a:rPr>
              <a:t> право на </a:t>
            </a:r>
            <a:r>
              <a:rPr lang="ru-RU" sz="2400" b="1" dirty="0" err="1">
                <a:solidFill>
                  <a:srgbClr val="7030A0"/>
                </a:solidFill>
              </a:rPr>
              <a:t>помилку</a:t>
            </a:r>
            <a:r>
              <a:rPr lang="ru-RU" sz="2400" b="1" dirty="0">
                <a:solidFill>
                  <a:srgbClr val="7030A0"/>
                </a:solidFill>
              </a:rPr>
              <a:t> і не </a:t>
            </a:r>
            <a:r>
              <a:rPr lang="ru-RU" sz="2400" b="1" dirty="0" err="1">
                <a:solidFill>
                  <a:srgbClr val="7030A0"/>
                </a:solidFill>
              </a:rPr>
              <a:t>боятися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висловлюватися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</a:rPr>
              <a:t>  </a:t>
            </a:r>
            <a:r>
              <a:rPr lang="ru-RU" sz="2400" b="1" dirty="0" err="1" smtClean="0">
                <a:solidFill>
                  <a:srgbClr val="7030A0"/>
                </a:solidFill>
              </a:rPr>
              <a:t>Дотримуватися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принципів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послідовності</a:t>
            </a:r>
            <a:r>
              <a:rPr lang="ru-RU" sz="2400" b="1" dirty="0">
                <a:solidFill>
                  <a:srgbClr val="7030A0"/>
                </a:solidFill>
              </a:rPr>
              <a:t> і </a:t>
            </a:r>
            <a:r>
              <a:rPr lang="ru-RU" sz="2400" b="1" dirty="0" err="1">
                <a:solidFill>
                  <a:srgbClr val="7030A0"/>
                </a:solidFill>
              </a:rPr>
              <a:t>регулярності</a:t>
            </a:r>
            <a:r>
              <a:rPr lang="ru-RU" sz="2400" b="1" dirty="0">
                <a:solidFill>
                  <a:srgbClr val="7030A0"/>
                </a:solidFill>
              </a:rPr>
              <a:t> в </a:t>
            </a:r>
            <a:r>
              <a:rPr lang="ru-RU" sz="2400" b="1" dirty="0" err="1">
                <a:solidFill>
                  <a:srgbClr val="7030A0"/>
                </a:solidFill>
              </a:rPr>
              <a:t>роботі</a:t>
            </a:r>
            <a:r>
              <a:rPr lang="ru-RU" sz="2400" b="1" dirty="0">
                <a:solidFill>
                  <a:srgbClr val="7030A0"/>
                </a:solidFill>
              </a:rPr>
              <a:t> над проектом.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</a:rPr>
              <a:t>  В </a:t>
            </a:r>
            <a:r>
              <a:rPr lang="ru-RU" sz="2400" b="1" dirty="0" err="1">
                <a:solidFill>
                  <a:srgbClr val="7030A0"/>
                </a:solidFill>
              </a:rPr>
              <a:t>ході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роботи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створювати</a:t>
            </a:r>
            <a:r>
              <a:rPr lang="ru-RU" sz="2400" b="1" dirty="0">
                <a:solidFill>
                  <a:srgbClr val="7030A0"/>
                </a:solidFill>
              </a:rPr>
              <a:t> атмосферу </a:t>
            </a:r>
            <a:r>
              <a:rPr lang="ru-RU" sz="2400" b="1" dirty="0" err="1">
                <a:solidFill>
                  <a:srgbClr val="7030A0"/>
                </a:solidFill>
              </a:rPr>
              <a:t>співтворчості</a:t>
            </a:r>
            <a:r>
              <a:rPr lang="ru-RU" sz="2400" b="1" dirty="0">
                <a:solidFill>
                  <a:srgbClr val="7030A0"/>
                </a:solidFill>
              </a:rPr>
              <a:t> з </a:t>
            </a:r>
            <a:r>
              <a:rPr lang="ru-RU" sz="2400" b="1" dirty="0" err="1">
                <a:solidFill>
                  <a:srgbClr val="7030A0"/>
                </a:solidFill>
              </a:rPr>
              <a:t>дитиною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використовуючи</a:t>
            </a:r>
            <a:r>
              <a:rPr lang="ru-RU" sz="2400" b="1" dirty="0">
                <a:solidFill>
                  <a:srgbClr val="7030A0"/>
                </a:solidFill>
              </a:rPr>
              <a:t> индивидуальный </a:t>
            </a:r>
            <a:r>
              <a:rPr lang="ru-RU" sz="2400" b="1" dirty="0" err="1">
                <a:solidFill>
                  <a:srgbClr val="7030A0"/>
                </a:solidFill>
              </a:rPr>
              <a:t>підхід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</a:rPr>
              <a:t>  </a:t>
            </a:r>
            <a:r>
              <a:rPr lang="ru-RU" sz="2400" b="1" dirty="0" err="1" smtClean="0">
                <a:solidFill>
                  <a:srgbClr val="7030A0"/>
                </a:solidFill>
              </a:rPr>
              <a:t>Розвивати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творчу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уяву</a:t>
            </a:r>
            <a:r>
              <a:rPr lang="ru-RU" sz="2400" b="1" dirty="0">
                <a:solidFill>
                  <a:srgbClr val="7030A0"/>
                </a:solidFill>
              </a:rPr>
              <a:t> і </a:t>
            </a:r>
            <a:r>
              <a:rPr lang="ru-RU" sz="2400" b="1" dirty="0" err="1">
                <a:solidFill>
                  <a:srgbClr val="7030A0"/>
                </a:solidFill>
              </a:rPr>
              <a:t>фантазію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дітей</a:t>
            </a:r>
            <a:r>
              <a:rPr lang="ru-RU" sz="2400" b="1" dirty="0">
                <a:solidFill>
                  <a:srgbClr val="7030A0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030A0"/>
                </a:solidFill>
              </a:rPr>
              <a:t>  </a:t>
            </a:r>
            <a:r>
              <a:rPr lang="ru-RU" sz="2400" b="1" dirty="0" err="1" smtClean="0">
                <a:solidFill>
                  <a:srgbClr val="7030A0"/>
                </a:solidFill>
              </a:rPr>
              <a:t>Творчо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підходити</a:t>
            </a:r>
            <a:r>
              <a:rPr lang="ru-RU" sz="2400" b="1" dirty="0">
                <a:solidFill>
                  <a:srgbClr val="7030A0"/>
                </a:solidFill>
              </a:rPr>
              <a:t> до </a:t>
            </a:r>
            <a:r>
              <a:rPr lang="ru-RU" sz="2400" b="1" dirty="0" err="1">
                <a:solidFill>
                  <a:srgbClr val="7030A0"/>
                </a:solidFill>
              </a:rPr>
              <a:t>реалізації</a:t>
            </a:r>
            <a:r>
              <a:rPr lang="ru-RU" sz="2400" b="1" dirty="0">
                <a:solidFill>
                  <a:srgbClr val="7030A0"/>
                </a:solidFill>
              </a:rPr>
              <a:t> проекту.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66967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006600"/>
              </a:solidFill>
            </a:endParaRPr>
          </a:p>
          <a:p>
            <a:pPr algn="ctr"/>
            <a:r>
              <a:rPr lang="ru-RU" sz="2000" b="1" dirty="0" err="1">
                <a:solidFill>
                  <a:srgbClr val="006600"/>
                </a:solidFill>
              </a:rPr>
              <a:t>Досвід</a:t>
            </a:r>
            <a:r>
              <a:rPr lang="ru-RU" sz="2000" b="1" dirty="0">
                <a:solidFill>
                  <a:srgbClr val="006600"/>
                </a:solidFill>
              </a:rPr>
              <a:t> </a:t>
            </a:r>
            <a:r>
              <a:rPr lang="ru-RU" sz="2000" b="1" dirty="0" err="1">
                <a:solidFill>
                  <a:srgbClr val="006600"/>
                </a:solidFill>
              </a:rPr>
              <a:t>роботи</a:t>
            </a:r>
            <a:r>
              <a:rPr lang="ru-RU" sz="2000" b="1" dirty="0">
                <a:solidFill>
                  <a:srgbClr val="006600"/>
                </a:solidFill>
              </a:rPr>
              <a:t> </a:t>
            </a:r>
            <a:r>
              <a:rPr lang="ru-RU" sz="2000" b="1" dirty="0" err="1">
                <a:solidFill>
                  <a:srgbClr val="006600"/>
                </a:solidFill>
              </a:rPr>
              <a:t>показує</a:t>
            </a:r>
            <a:r>
              <a:rPr lang="ru-RU" sz="2000" b="1" dirty="0">
                <a:solidFill>
                  <a:srgbClr val="006600"/>
                </a:solidFill>
              </a:rPr>
              <a:t>, </a:t>
            </a:r>
            <a:r>
              <a:rPr lang="ru-RU" sz="2000" b="1" dirty="0" err="1">
                <a:solidFill>
                  <a:srgbClr val="006600"/>
                </a:solidFill>
              </a:rPr>
              <a:t>що</a:t>
            </a:r>
            <a:r>
              <a:rPr lang="ru-RU" sz="2000" b="1" dirty="0">
                <a:solidFill>
                  <a:srgbClr val="006600"/>
                </a:solidFill>
              </a:rPr>
              <a:t> </a:t>
            </a:r>
            <a:r>
              <a:rPr lang="ru-RU" sz="2000" b="1" dirty="0" err="1">
                <a:solidFill>
                  <a:srgbClr val="006600"/>
                </a:solidFill>
              </a:rPr>
              <a:t>діти</a:t>
            </a:r>
            <a:r>
              <a:rPr lang="ru-RU" sz="2000" b="1" dirty="0">
                <a:solidFill>
                  <a:srgbClr val="006600"/>
                </a:solidFill>
              </a:rPr>
              <a:t> </a:t>
            </a:r>
            <a:r>
              <a:rPr lang="ru-RU" sz="2000" b="1" dirty="0" err="1">
                <a:solidFill>
                  <a:srgbClr val="006600"/>
                </a:solidFill>
              </a:rPr>
              <a:t>можуть</a:t>
            </a:r>
            <a:r>
              <a:rPr lang="ru-RU" sz="2000" b="1" dirty="0">
                <a:solidFill>
                  <a:srgbClr val="006600"/>
                </a:solidFill>
              </a:rPr>
              <a:t> </a:t>
            </a:r>
            <a:r>
              <a:rPr lang="ru-RU" sz="2000" b="1" dirty="0" err="1">
                <a:solidFill>
                  <a:srgbClr val="006600"/>
                </a:solidFill>
              </a:rPr>
              <a:t>виступати</a:t>
            </a:r>
            <a:r>
              <a:rPr lang="ru-RU" sz="2000" b="1" dirty="0">
                <a:solidFill>
                  <a:srgbClr val="006600"/>
                </a:solidFill>
              </a:rPr>
              <a:t> </a:t>
            </a:r>
            <a:r>
              <a:rPr lang="ru-RU" sz="2000" b="1" dirty="0" err="1">
                <a:solidFill>
                  <a:srgbClr val="006600"/>
                </a:solidFill>
              </a:rPr>
              <a:t>активними</a:t>
            </a:r>
            <a:r>
              <a:rPr lang="ru-RU" sz="2000" b="1" dirty="0">
                <a:solidFill>
                  <a:srgbClr val="006600"/>
                </a:solidFill>
              </a:rPr>
              <a:t> </a:t>
            </a:r>
            <a:r>
              <a:rPr lang="ru-RU" sz="2000" b="1" dirty="0" err="1">
                <a:solidFill>
                  <a:srgbClr val="006600"/>
                </a:solidFill>
              </a:rPr>
              <a:t>учасниками</a:t>
            </a:r>
            <a:r>
              <a:rPr lang="ru-RU" sz="2000" b="1" dirty="0">
                <a:solidFill>
                  <a:srgbClr val="006600"/>
                </a:solidFill>
              </a:rPr>
              <a:t> </a:t>
            </a:r>
            <a:r>
              <a:rPr lang="ru-RU" sz="2000" b="1" dirty="0" err="1">
                <a:solidFill>
                  <a:srgbClr val="006600"/>
                </a:solidFill>
              </a:rPr>
              <a:t>процесу</a:t>
            </a:r>
            <a:r>
              <a:rPr lang="ru-RU" sz="2000" b="1" dirty="0">
                <a:solidFill>
                  <a:srgbClr val="006600"/>
                </a:solidFill>
              </a:rPr>
              <a:t> </a:t>
            </a:r>
            <a:r>
              <a:rPr lang="ru-RU" sz="2000" b="1" dirty="0" err="1">
                <a:solidFill>
                  <a:srgbClr val="006600"/>
                </a:solidFill>
              </a:rPr>
              <a:t>створення</a:t>
            </a:r>
            <a:r>
              <a:rPr lang="ru-RU" sz="2000" b="1" dirty="0">
                <a:solidFill>
                  <a:srgbClr val="006600"/>
                </a:solidFill>
              </a:rPr>
              <a:t> проекту, </a:t>
            </a:r>
            <a:r>
              <a:rPr lang="ru-RU" sz="2000" b="1" dirty="0" err="1">
                <a:solidFill>
                  <a:srgbClr val="006600"/>
                </a:solidFill>
              </a:rPr>
              <a:t>виробляти</a:t>
            </a:r>
            <a:r>
              <a:rPr lang="ru-RU" sz="2000" b="1" dirty="0">
                <a:solidFill>
                  <a:srgbClr val="006600"/>
                </a:solidFill>
              </a:rPr>
              <a:t> </a:t>
            </a:r>
            <a:r>
              <a:rPr lang="ru-RU" sz="2000" b="1" dirty="0" err="1">
                <a:solidFill>
                  <a:srgbClr val="006600"/>
                </a:solidFill>
              </a:rPr>
              <a:t>свій</a:t>
            </a:r>
            <a:r>
              <a:rPr lang="ru-RU" sz="2000" b="1" dirty="0">
                <a:solidFill>
                  <a:srgbClr val="006600"/>
                </a:solidFill>
              </a:rPr>
              <a:t> </a:t>
            </a:r>
            <a:r>
              <a:rPr lang="ru-RU" sz="2000" b="1" dirty="0" err="1">
                <a:solidFill>
                  <a:srgbClr val="006600"/>
                </a:solidFill>
              </a:rPr>
              <a:t>власний</a:t>
            </a:r>
            <a:r>
              <a:rPr lang="ru-RU" sz="2000" b="1" dirty="0">
                <a:solidFill>
                  <a:srgbClr val="006600"/>
                </a:solidFill>
              </a:rPr>
              <a:t> </a:t>
            </a:r>
            <a:r>
              <a:rPr lang="ru-RU" sz="2000" b="1" dirty="0" err="1">
                <a:solidFill>
                  <a:srgbClr val="006600"/>
                </a:solidFill>
              </a:rPr>
              <a:t>погляд</a:t>
            </a:r>
            <a:r>
              <a:rPr lang="ru-RU" sz="2000" b="1" dirty="0">
                <a:solidFill>
                  <a:srgbClr val="006600"/>
                </a:solidFill>
              </a:rPr>
              <a:t> на </a:t>
            </a:r>
            <a:r>
              <a:rPr lang="ru-RU" sz="2000" b="1" dirty="0" err="1">
                <a:solidFill>
                  <a:srgbClr val="006600"/>
                </a:solidFill>
              </a:rPr>
              <a:t>інформацію</a:t>
            </a:r>
            <a:r>
              <a:rPr lang="ru-RU" sz="2000" b="1" dirty="0">
                <a:solidFill>
                  <a:srgbClr val="006600"/>
                </a:solidFill>
              </a:rPr>
              <a:t>, </a:t>
            </a:r>
            <a:r>
              <a:rPr lang="ru-RU" sz="2000" b="1" dirty="0" err="1">
                <a:solidFill>
                  <a:srgbClr val="006600"/>
                </a:solidFill>
              </a:rPr>
              <a:t>намічати</a:t>
            </a:r>
            <a:r>
              <a:rPr lang="ru-RU" sz="2000" b="1" dirty="0">
                <a:solidFill>
                  <a:srgbClr val="006600"/>
                </a:solidFill>
              </a:rPr>
              <a:t> мету </a:t>
            </a:r>
            <a:r>
              <a:rPr lang="ru-RU" sz="2000" b="1" dirty="0" err="1">
                <a:solidFill>
                  <a:srgbClr val="006600"/>
                </a:solidFill>
              </a:rPr>
              <a:t>і</a:t>
            </a:r>
            <a:r>
              <a:rPr lang="ru-RU" sz="2000" b="1" dirty="0">
                <a:solidFill>
                  <a:srgbClr val="006600"/>
                </a:solidFill>
              </a:rPr>
              <a:t> </a:t>
            </a:r>
            <a:r>
              <a:rPr lang="ru-RU" sz="2000" b="1" dirty="0" err="1">
                <a:solidFill>
                  <a:srgbClr val="006600"/>
                </a:solidFill>
              </a:rPr>
              <a:t>шукати</a:t>
            </a:r>
            <a:r>
              <a:rPr lang="ru-RU" sz="2000" b="1" dirty="0">
                <a:solidFill>
                  <a:srgbClr val="006600"/>
                </a:solidFill>
              </a:rPr>
              <a:t> шляхи </a:t>
            </a:r>
            <a:r>
              <a:rPr lang="ru-RU" sz="2000" b="1" dirty="0" err="1">
                <a:solidFill>
                  <a:srgbClr val="006600"/>
                </a:solidFill>
              </a:rPr>
              <a:t>її</a:t>
            </a:r>
            <a:r>
              <a:rPr lang="ru-RU" sz="2000" b="1" dirty="0">
                <a:solidFill>
                  <a:srgbClr val="006600"/>
                </a:solidFill>
              </a:rPr>
              <a:t> </a:t>
            </a:r>
            <a:r>
              <a:rPr lang="ru-RU" sz="2000" b="1" dirty="0" err="1">
                <a:solidFill>
                  <a:srgbClr val="006600"/>
                </a:solidFill>
              </a:rPr>
              <a:t>вирішення</a:t>
            </a:r>
            <a:r>
              <a:rPr lang="ru-RU" sz="2000" b="1" dirty="0">
                <a:solidFill>
                  <a:srgbClr val="006600"/>
                </a:solidFill>
              </a:rPr>
              <a:t>. </a:t>
            </a:r>
            <a:endParaRPr lang="ru-RU" sz="2000" dirty="0">
              <a:solidFill>
                <a:srgbClr val="0066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927" y="2276872"/>
            <a:ext cx="6192137" cy="40748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5" name="Picture 3" descr="F:\для сайта\картины\скраб наборы\0_82fc7_abe6324c_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75207"/>
            <a:ext cx="2262548" cy="71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F:\для сайта\картины\скраб наборы\0_82fc9_5b266429_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7" y="75207"/>
            <a:ext cx="96010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для сайта\картины\скраб наборы\0_82fc9_5b266429_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45" y="90713"/>
            <a:ext cx="960107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332656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Проект «Як левенятко став сильним»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50381"/>
            <a:ext cx="3559513" cy="2669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50381"/>
            <a:ext cx="3592938" cy="2693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55434"/>
            <a:ext cx="3525715" cy="22284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F:\для сайта\картины\скраб наборы\0_82faf_93b3eda2_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3" y="3919744"/>
            <a:ext cx="1285689" cy="175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:\для сайта\картины\скраб наборы\0_9276b_f18f1e75_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501" y="4581128"/>
            <a:ext cx="1928374" cy="150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F:\для сайта\картины\скраб наборы\0_82f99_d6429202_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02" y="5028894"/>
            <a:ext cx="11811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35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88640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6600"/>
                </a:solidFill>
              </a:rPr>
              <a:t>Проект «Дари осені»</a:t>
            </a:r>
            <a:endParaRPr lang="ru-RU" sz="3200" b="1" dirty="0">
              <a:solidFill>
                <a:srgbClr val="FF6600"/>
              </a:solidFill>
            </a:endParaRPr>
          </a:p>
        </p:txBody>
      </p:sp>
      <p:pic>
        <p:nvPicPr>
          <p:cNvPr id="8196" name="Picture 4" descr="F:\для сайта\картины\осень\скрап наборыы\0_6b825_d6392933_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654" y="173206"/>
            <a:ext cx="1599610" cy="159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F:\для сайта\картины\осень\скрап наборыы\0_6b820_f07e3a56_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4924">
            <a:off x="5573753" y="1669844"/>
            <a:ext cx="1350573" cy="151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:\для сайта\картины\осень\скрап наборыы\0_67a60_7c551bd3_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3384">
            <a:off x="1293842" y="327797"/>
            <a:ext cx="1169446" cy="94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F:\для сайта\картины\осень\скрап наборыы\0_70377_5676dce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0" y="4357844"/>
            <a:ext cx="3024336" cy="189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861048"/>
            <a:ext cx="3362798" cy="2557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42" y="1138514"/>
            <a:ext cx="3600400" cy="2699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0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9081" y="188639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99CC"/>
                </a:solidFill>
              </a:rPr>
              <a:t>Проект «Зимонька зима»</a:t>
            </a:r>
            <a:endParaRPr lang="ru-RU" sz="32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99CC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88" y="773414"/>
            <a:ext cx="3333084" cy="2498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70" y="795673"/>
            <a:ext cx="3333084" cy="2532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53" y="3522784"/>
            <a:ext cx="2907754" cy="3186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F:\для сайта\картины\зима\0_10bae0_5ebbf93b_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224" y="3328085"/>
            <a:ext cx="727999" cy="89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F:\для сайта\картины\зима\0_10bae0_5ebbf93b_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1008"/>
            <a:ext cx="478270" cy="58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F:\для сайта\картины\зима\0_10bae0_5ebbf93b_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736" y="795673"/>
            <a:ext cx="545777" cy="6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F:\для сайта\картины\зима\0_10bae0_5ebbf93b_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881" y="2449152"/>
            <a:ext cx="689793" cy="84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F:\для сайта\картины\зима\0_10bae0_5ebbf93b_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474" y="1984392"/>
            <a:ext cx="722514" cy="88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F:\для сайта\картины\зима\0_10bae0_5ebbf93b_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936" y="5605579"/>
            <a:ext cx="536777" cy="66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F:\для сайта\картины\зима\0_10bae0_5ebbf93b_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697" y="4880379"/>
            <a:ext cx="3714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 descr="F:\для сайта\картины\зима\0_109a8b_a83bebbf_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322" y="1055400"/>
            <a:ext cx="13525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F:\для сайта\картины\зима\0_109a80_a026c611_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797" y="5380427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1" name="Picture 15" descr="F:\для сайта\картины\зима\0_109a8a_e99e5cf_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223" y="3328085"/>
            <a:ext cx="1524801" cy="169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90" y="4089648"/>
            <a:ext cx="3317101" cy="235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354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6064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008000"/>
                </a:solidFill>
              </a:rPr>
              <a:t>Проект «Пробудження природи»</a:t>
            </a:r>
            <a:endParaRPr lang="ru-RU" sz="2800" b="1" dirty="0">
              <a:solidFill>
                <a:srgbClr val="008000"/>
              </a:solidFill>
            </a:endParaRPr>
          </a:p>
        </p:txBody>
      </p:sp>
      <p:pic>
        <p:nvPicPr>
          <p:cNvPr id="10243" name="Picture 3" descr="F:\для сайта\картины\скраб наборы\0_82fad_1d6b4fe8_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589240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:\для сайта\картины\скраб наборы\0_10df4c_9d94d000_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286966"/>
            <a:ext cx="1602655" cy="160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F:\для сайта\картины\скраб наборы\0_82fb9_facb0b3a_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2192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F:\для сайта\картины\скраб наборы\0_82fb9_facb0b3a_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6784" y="260648"/>
            <a:ext cx="1305383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75023"/>
            <a:ext cx="2880320" cy="26111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75" y="2029731"/>
            <a:ext cx="2816226" cy="30432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4149079"/>
            <a:ext cx="2952328" cy="2214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6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20688"/>
            <a:ext cx="6390456" cy="510909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Дитинство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найважливіший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період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людського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життя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не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підготовка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майбутнього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життя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а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справжнє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яскраве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самобутнє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неповторне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життя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І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того, яке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було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дитинство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хто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вів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дитину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руку в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дитячі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роки,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що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ввійшло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її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розуму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і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серця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навколишнього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світу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–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цього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значною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мірою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залежить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якою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людиною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стане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сьогоднішній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малюк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». </a:t>
            </a: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В. О.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Сухомлинський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pic>
        <p:nvPicPr>
          <p:cNvPr id="6146" name="Picture 2" descr="F:\для сайта\картины\скраб наборы\0_82fcc_7f5d580d_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4287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для сайта\картины\скраб наборы\0_82fcd_ee2e050_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7065"/>
            <a:ext cx="142875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для сайта\картины\скраб наборы\0_82faa_7f015731_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835" y="5229200"/>
            <a:ext cx="1722487" cy="145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76" y="4189792"/>
            <a:ext cx="2862420" cy="2146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979" y="4189792"/>
            <a:ext cx="2862421" cy="2146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849" y="1196272"/>
            <a:ext cx="2944426" cy="2006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16" y="1196272"/>
            <a:ext cx="2661180" cy="2048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148450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0066"/>
                </a:solidFill>
              </a:rPr>
              <a:t>Проект «Речі навколо нас»</a:t>
            </a:r>
            <a:endParaRPr lang="ru-RU" sz="3200" b="1" dirty="0">
              <a:solidFill>
                <a:srgbClr val="000066"/>
              </a:solidFill>
            </a:endParaRPr>
          </a:p>
        </p:txBody>
      </p:sp>
      <p:pic>
        <p:nvPicPr>
          <p:cNvPr id="11270" name="Picture 6" descr="F:\для сайта\картины\скраб наборы\0_92754_f8b5bdf1_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006" y="2412516"/>
            <a:ext cx="1327369" cy="186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F:\для сайта\картины\скраб наборы\0_82fbd_cd2b8908_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037" y="5243910"/>
            <a:ext cx="959902" cy="10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F:\для сайта\картины\скраб наборы\0_788ed_cf75c8b_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749" y="440837"/>
            <a:ext cx="857051" cy="102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7" name="Picture 13" descr="F:\для сайта\картины\скраб наборы\0_82fb1_b85dd92c_S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4469">
            <a:off x="873579" y="243876"/>
            <a:ext cx="1101878" cy="84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90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420887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Дякую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</a:t>
            </a:r>
            <a:r>
              <a:rPr lang="ru-RU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увагу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74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77686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i="1" dirty="0"/>
          </a:p>
          <a:p>
            <a:pPr algn="ctr"/>
            <a:r>
              <a:rPr lang="ru-RU" sz="2400" b="1" i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2400" b="1" i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умовах</a:t>
            </a:r>
            <a:r>
              <a:rPr lang="ru-RU" sz="2400" b="1" i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активного </a:t>
            </a:r>
            <a:r>
              <a:rPr lang="ru-RU" sz="2400" b="1" i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пошуку</a:t>
            </a:r>
            <a:r>
              <a:rPr lang="ru-RU" sz="2400" b="1" i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ефективних</a:t>
            </a:r>
            <a:r>
              <a:rPr lang="ru-RU" sz="2400" b="1" i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методик, </a:t>
            </a:r>
            <a:r>
              <a:rPr lang="ru-RU" sz="2400" b="1" i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технологій</a:t>
            </a:r>
            <a:r>
              <a:rPr lang="ru-RU" sz="2400" b="1" i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b="1" i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які</a:t>
            </a:r>
            <a:r>
              <a:rPr lang="ru-RU" sz="2400" b="1" i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б </a:t>
            </a:r>
            <a:r>
              <a:rPr lang="ru-RU" sz="2400" b="1" i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забезпечували</a:t>
            </a:r>
            <a:r>
              <a:rPr lang="ru-RU" sz="2400" b="1" i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ефективність</a:t>
            </a:r>
            <a:r>
              <a:rPr lang="ru-RU" sz="2400" b="1" i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b="1" i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якість</a:t>
            </a:r>
            <a:r>
              <a:rPr lang="ru-RU" sz="2400" b="1" i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sz="2400" b="1" i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результативність</a:t>
            </a:r>
            <a:r>
              <a:rPr lang="ru-RU" sz="2400" b="1" i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освітнього</a:t>
            </a:r>
            <a:r>
              <a:rPr lang="ru-RU" sz="2400" b="1" i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процесу</a:t>
            </a:r>
            <a:r>
              <a:rPr lang="ru-RU" sz="2400" b="1" i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, на перший план </a:t>
            </a:r>
            <a:r>
              <a:rPr lang="ru-RU" sz="2400" b="1" i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виступає</a:t>
            </a:r>
            <a:r>
              <a:rPr lang="ru-RU" sz="2400" b="1" i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випереджаючий</a:t>
            </a:r>
            <a:r>
              <a:rPr lang="ru-RU" sz="2400" b="1" i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розвиток</a:t>
            </a:r>
            <a:r>
              <a:rPr lang="ru-RU" sz="2400" b="1" i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дитини</a:t>
            </a:r>
            <a:r>
              <a:rPr lang="ru-RU" sz="2400" b="1" i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b="1" i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формування</a:t>
            </a:r>
            <a:r>
              <a:rPr lang="ru-RU" sz="2400" b="1" i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творчої</a:t>
            </a:r>
            <a:r>
              <a:rPr lang="ru-RU" sz="2400" b="1" i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особистості</a:t>
            </a:r>
            <a:r>
              <a:rPr lang="ru-RU" sz="2400" b="1" i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, яка </a:t>
            </a:r>
            <a:r>
              <a:rPr lang="ru-RU" sz="2400" b="1" i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проектує</a:t>
            </a:r>
            <a:r>
              <a:rPr lang="ru-RU" sz="2400" b="1" i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і</a:t>
            </a:r>
            <a:r>
              <a:rPr lang="ru-RU" sz="2400" b="1" i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організовує</a:t>
            </a:r>
            <a:r>
              <a:rPr lang="ru-RU" sz="2400" b="1" i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своє</a:t>
            </a:r>
            <a:r>
              <a:rPr lang="ru-RU" sz="2400" b="1" i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життя</a:t>
            </a:r>
            <a:r>
              <a:rPr lang="ru-RU" sz="2400" b="1" i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b="1" i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доцільно</a:t>
            </a:r>
            <a:r>
              <a:rPr lang="ru-RU" sz="2400" b="1" i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перетворює</a:t>
            </a:r>
            <a:r>
              <a:rPr lang="ru-RU" sz="2400" b="1" i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навколишній</a:t>
            </a:r>
            <a:r>
              <a:rPr lang="ru-RU" sz="2400" b="1" i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світ</a:t>
            </a:r>
            <a:r>
              <a:rPr lang="ru-RU" sz="2400" b="1" i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2400" b="1" i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Саме</a:t>
            </a:r>
            <a:r>
              <a:rPr lang="ru-RU" sz="2400" b="1" i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тому в свою практику </a:t>
            </a:r>
            <a:r>
              <a:rPr lang="ru-RU" sz="2400" b="1" i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роботи</a:t>
            </a:r>
            <a:r>
              <a:rPr lang="ru-RU" sz="2400" b="1" i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я </a:t>
            </a:r>
            <a:r>
              <a:rPr lang="ru-RU" sz="2400" b="1" i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вирішила</a:t>
            </a:r>
            <a:r>
              <a:rPr lang="ru-RU" sz="2400" b="1" i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впроваджувати</a:t>
            </a:r>
            <a:r>
              <a:rPr lang="ru-RU" sz="2400" b="1" i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нові</a:t>
            </a:r>
            <a:r>
              <a:rPr lang="ru-RU" sz="2400" b="1" i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підходи</a:t>
            </a:r>
            <a:r>
              <a:rPr lang="ru-RU" sz="2400" b="1" i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до </a:t>
            </a:r>
            <a:r>
              <a:rPr lang="ru-RU" sz="2400" b="1" i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виховання</a:t>
            </a:r>
            <a:r>
              <a:rPr lang="ru-RU" sz="2400" b="1" i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та </a:t>
            </a:r>
            <a:r>
              <a:rPr lang="ru-RU" sz="2400" b="1" i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навчання</a:t>
            </a:r>
            <a:r>
              <a:rPr lang="ru-RU" sz="2400" b="1" i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дітей</a:t>
            </a:r>
            <a:r>
              <a:rPr lang="ru-RU" sz="2400" b="1" i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b="1" i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реалізуючи</a:t>
            </a:r>
            <a:r>
              <a:rPr lang="ru-RU" sz="2400" b="1" i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інноваційні</a:t>
            </a:r>
            <a:r>
              <a:rPr lang="ru-RU" sz="2400" b="1" i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 напрямки у </a:t>
            </a:r>
            <a:r>
              <a:rPr lang="ru-RU" sz="2400" b="1" i="1" dirty="0" err="1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діяльності</a:t>
            </a:r>
            <a:r>
              <a:rPr lang="ru-RU" sz="2400" b="1" i="1" dirty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3" name="Picture 2" descr="C:\Users\Елена\Desktop\практический материал\картины\детский\0_6d24a_6d403dd2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8004" y="4269306"/>
            <a:ext cx="2756024" cy="2756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064896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Головним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напрямком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моєї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роботи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з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дітьми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є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технологія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психолого-педагогічного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проектування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, яка на мою думку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є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найбільш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цікавою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та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дієвою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</a:p>
          <a:p>
            <a:pPr algn="ctr"/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Вважаю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що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проектна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технологія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поєднує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собі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реалізацію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завдань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визначених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чинними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програмами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сприяє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вихованню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закомплексованої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особистості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саморозвиткові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дитини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розкриттю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її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потенціальних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здібностей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забезпечує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розвиток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базових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характеристик –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ініціативності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компетентності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креативності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самостійності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А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водночас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стимулює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оригінальність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мислення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як самого педагога, так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дітей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спонукає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до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пошуку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нетрадиційних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вирішень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завдань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0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rgbClr val="C00000"/>
              </a:solidFill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У </a:t>
            </a:r>
            <a:r>
              <a:rPr lang="ru-RU" sz="3200" b="1" dirty="0" err="1">
                <a:solidFill>
                  <a:srgbClr val="C00000"/>
                </a:solidFill>
              </a:rPr>
              <a:t>своїй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діяльності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використовую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різні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види</a:t>
            </a:r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3200" b="1" dirty="0" err="1">
                <a:solidFill>
                  <a:srgbClr val="C00000"/>
                </a:solidFill>
              </a:rPr>
              <a:t>проектів</a:t>
            </a:r>
            <a:r>
              <a:rPr lang="ru-RU" sz="3200" b="1" dirty="0">
                <a:solidFill>
                  <a:srgbClr val="C00000"/>
                </a:solidFill>
              </a:rPr>
              <a:t> : 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80386036"/>
              </p:ext>
            </p:extLst>
          </p:nvPr>
        </p:nvGraphicFramePr>
        <p:xfrm>
          <a:off x="1043608" y="1556792"/>
          <a:ext cx="6984776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70485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3600" b="1" i="1" dirty="0" err="1">
                <a:solidFill>
                  <a:schemeClr val="accent4">
                    <a:lumMod val="50000"/>
                  </a:schemeClr>
                </a:solidFill>
              </a:rPr>
              <a:t>Підготовка</a:t>
            </a:r>
            <a:r>
              <a:rPr lang="ru-RU" sz="3600" b="1" i="1" dirty="0">
                <a:solidFill>
                  <a:schemeClr val="accent4">
                    <a:lumMod val="50000"/>
                  </a:schemeClr>
                </a:solidFill>
              </a:rPr>
              <a:t> до проекту: </a:t>
            </a:r>
            <a:endParaRPr lang="ru-RU" sz="3600" b="1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ru-RU" sz="2800" b="1" dirty="0" err="1" smtClean="0"/>
              <a:t>Поставлення</a:t>
            </a:r>
            <a:r>
              <a:rPr lang="ru-RU" sz="2800" b="1" dirty="0" smtClean="0"/>
              <a:t> </a:t>
            </a:r>
            <a:r>
              <a:rPr lang="ru-RU" sz="2800" b="1" dirty="0"/>
              <a:t>мети проекту на </a:t>
            </a:r>
            <a:r>
              <a:rPr lang="ru-RU" sz="2800" b="1" dirty="0" err="1"/>
              <a:t>основі</a:t>
            </a:r>
            <a:r>
              <a:rPr lang="ru-RU" sz="2800" b="1" dirty="0"/>
              <a:t> </a:t>
            </a:r>
            <a:r>
              <a:rPr lang="ru-RU" sz="2800" b="1" dirty="0" err="1"/>
              <a:t>вивчених</a:t>
            </a:r>
            <a:r>
              <a:rPr lang="ru-RU" sz="2800" b="1" dirty="0"/>
              <a:t> проблем </a:t>
            </a:r>
            <a:r>
              <a:rPr lang="ru-RU" sz="2800" b="1" dirty="0" err="1"/>
              <a:t>дітей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marL="514350" indent="-514350"/>
            <a:r>
              <a:rPr lang="ru-RU" sz="2800" b="1" dirty="0" smtClean="0"/>
              <a:t>2</a:t>
            </a:r>
            <a:r>
              <a:rPr lang="ru-RU" sz="2800" b="1" dirty="0"/>
              <a:t>. </a:t>
            </a:r>
            <a:r>
              <a:rPr lang="ru-RU" sz="2800" b="1" dirty="0" err="1"/>
              <a:t>Розроблення</a:t>
            </a:r>
            <a:r>
              <a:rPr lang="ru-RU" sz="2800" b="1" dirty="0"/>
              <a:t> алгоритму </a:t>
            </a:r>
            <a:r>
              <a:rPr lang="ru-RU" sz="2800" b="1" dirty="0" err="1"/>
              <a:t>роботи</a:t>
            </a:r>
            <a:r>
              <a:rPr lang="ru-RU" sz="2800" b="1" dirty="0"/>
              <a:t> </a:t>
            </a:r>
            <a:r>
              <a:rPr lang="ru-RU" sz="2800" b="1" dirty="0" smtClean="0"/>
              <a:t>для </a:t>
            </a:r>
            <a:r>
              <a:rPr lang="ru-RU" sz="2800" b="1" dirty="0" err="1" smtClean="0"/>
              <a:t>досягнення</a:t>
            </a:r>
            <a:r>
              <a:rPr lang="ru-RU" sz="2800" b="1" dirty="0" smtClean="0"/>
              <a:t> </a:t>
            </a:r>
            <a:r>
              <a:rPr lang="ru-RU" sz="2800" b="1" dirty="0"/>
              <a:t>мети. </a:t>
            </a:r>
            <a:endParaRPr lang="ru-RU" sz="2800" b="1" dirty="0" smtClean="0"/>
          </a:p>
          <a:p>
            <a:pPr marL="514350" indent="-514350"/>
            <a:r>
              <a:rPr lang="ru-RU" sz="2800" b="1" dirty="0" smtClean="0"/>
              <a:t>3</a:t>
            </a:r>
            <a:r>
              <a:rPr lang="ru-RU" sz="2800" b="1" dirty="0"/>
              <a:t>. </a:t>
            </a:r>
            <a:r>
              <a:rPr lang="ru-RU" sz="2800" b="1" dirty="0" err="1"/>
              <a:t>Залучення</a:t>
            </a:r>
            <a:r>
              <a:rPr lang="ru-RU" sz="2800" b="1" dirty="0"/>
              <a:t> </a:t>
            </a:r>
            <a:r>
              <a:rPr lang="ru-RU" sz="2800" b="1" dirty="0" err="1"/>
              <a:t>фахівців</a:t>
            </a:r>
            <a:r>
              <a:rPr lang="ru-RU" sz="2800" b="1" dirty="0"/>
              <a:t> (</a:t>
            </a:r>
            <a:r>
              <a:rPr lang="ru-RU" sz="2800" b="1" dirty="0" err="1"/>
              <a:t>музкерівник</a:t>
            </a:r>
            <a:r>
              <a:rPr lang="ru-RU" sz="2800" b="1" dirty="0"/>
              <a:t>, психолог та </a:t>
            </a:r>
            <a:r>
              <a:rPr lang="ru-RU" sz="2800" b="1" dirty="0" err="1"/>
              <a:t>інші</a:t>
            </a:r>
            <a:r>
              <a:rPr lang="ru-RU" sz="2800" b="1" dirty="0"/>
              <a:t>) до </a:t>
            </a:r>
            <a:r>
              <a:rPr lang="ru-RU" sz="2800" b="1" dirty="0" err="1"/>
              <a:t>здійснення</a:t>
            </a:r>
            <a:r>
              <a:rPr lang="ru-RU" sz="2800" b="1" dirty="0"/>
              <a:t> </a:t>
            </a:r>
            <a:r>
              <a:rPr lang="ru-RU" sz="2800" b="1" dirty="0" err="1"/>
              <a:t>відповідних</a:t>
            </a:r>
            <a:r>
              <a:rPr lang="ru-RU" sz="2800" b="1" dirty="0"/>
              <a:t> </a:t>
            </a:r>
            <a:r>
              <a:rPr lang="ru-RU" sz="2800" b="1" dirty="0" err="1"/>
              <a:t>розділів</a:t>
            </a:r>
            <a:r>
              <a:rPr lang="ru-RU" sz="2800" b="1" dirty="0"/>
              <a:t> проекту. </a:t>
            </a:r>
            <a:endParaRPr lang="ru-RU" sz="2800" b="1" dirty="0" smtClean="0"/>
          </a:p>
          <a:p>
            <a:pPr marL="514350" indent="-514350"/>
            <a:r>
              <a:rPr lang="ru-RU" sz="2800" b="1" dirty="0" smtClean="0"/>
              <a:t>4</a:t>
            </a:r>
            <a:r>
              <a:rPr lang="ru-RU" sz="2800" b="1" dirty="0"/>
              <a:t>. </a:t>
            </a:r>
            <a:r>
              <a:rPr lang="ru-RU" sz="2800" b="1" dirty="0" err="1"/>
              <a:t>Складання</a:t>
            </a:r>
            <a:r>
              <a:rPr lang="ru-RU" sz="2800" b="1" dirty="0"/>
              <a:t> </a:t>
            </a:r>
            <a:r>
              <a:rPr lang="ru-RU" sz="2800" b="1" dirty="0" err="1"/>
              <a:t>плану-схеми</a:t>
            </a:r>
            <a:r>
              <a:rPr lang="ru-RU" sz="2800" b="1" dirty="0"/>
              <a:t> проекту. </a:t>
            </a:r>
            <a:endParaRPr lang="ru-RU" sz="2800" b="1" dirty="0" smtClean="0"/>
          </a:p>
          <a:p>
            <a:pPr marL="514350" indent="-514350"/>
            <a:r>
              <a:rPr lang="ru-RU" sz="2800" b="1" dirty="0" smtClean="0"/>
              <a:t>5</a:t>
            </a:r>
            <a:r>
              <a:rPr lang="ru-RU" sz="2800" b="1" dirty="0"/>
              <a:t>. </a:t>
            </a:r>
            <a:r>
              <a:rPr lang="ru-RU" sz="2800" b="1" dirty="0" err="1"/>
              <a:t>Накопичування</a:t>
            </a:r>
            <a:r>
              <a:rPr lang="ru-RU" sz="2800" b="1" dirty="0"/>
              <a:t> </a:t>
            </a:r>
            <a:r>
              <a:rPr lang="ru-RU" sz="2800" b="1" dirty="0" err="1"/>
              <a:t>матеріалу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marL="514350" indent="-514350"/>
            <a:r>
              <a:rPr lang="ru-RU" sz="2800" b="1" dirty="0" smtClean="0"/>
              <a:t>6</a:t>
            </a:r>
            <a:r>
              <a:rPr lang="ru-RU" sz="2800" b="1" dirty="0"/>
              <a:t>. </a:t>
            </a:r>
            <a:r>
              <a:rPr lang="ru-RU" sz="2800" b="1" dirty="0" err="1"/>
              <a:t>Використання</a:t>
            </a:r>
            <a:r>
              <a:rPr lang="ru-RU" sz="2800" b="1" dirty="0"/>
              <a:t> у </a:t>
            </a:r>
            <a:r>
              <a:rPr lang="ru-RU" sz="2800" b="1" dirty="0" err="1"/>
              <a:t>плані-схемі</a:t>
            </a:r>
            <a:r>
              <a:rPr lang="ru-RU" sz="2800" b="1" dirty="0"/>
              <a:t> проекту </a:t>
            </a:r>
            <a:r>
              <a:rPr lang="ru-RU" sz="2800" b="1" dirty="0" err="1"/>
              <a:t>заняття</a:t>
            </a:r>
            <a:r>
              <a:rPr lang="ru-RU" sz="2800" b="1" dirty="0"/>
              <a:t>, </a:t>
            </a:r>
            <a:r>
              <a:rPr lang="ru-RU" sz="2800" b="1" dirty="0" err="1"/>
              <a:t>ігри</a:t>
            </a:r>
            <a:r>
              <a:rPr lang="ru-RU" sz="2800" b="1" dirty="0"/>
              <a:t> та </a:t>
            </a:r>
            <a:r>
              <a:rPr lang="ru-RU" sz="2800" b="1" dirty="0" err="1"/>
              <a:t>інші</a:t>
            </a:r>
            <a:r>
              <a:rPr lang="ru-RU" sz="2800" b="1" dirty="0"/>
              <a:t> </a:t>
            </a:r>
            <a:r>
              <a:rPr lang="ru-RU" sz="2800" b="1" dirty="0" err="1"/>
              <a:t>види</a:t>
            </a:r>
            <a:r>
              <a:rPr lang="ru-RU" sz="2800" b="1" dirty="0"/>
              <a:t> </a:t>
            </a:r>
            <a:r>
              <a:rPr lang="ru-RU" sz="2800" b="1" dirty="0" err="1"/>
              <a:t>дитячої</a:t>
            </a:r>
            <a:r>
              <a:rPr lang="ru-RU" sz="2800" b="1" dirty="0"/>
              <a:t> </a:t>
            </a:r>
            <a:r>
              <a:rPr lang="ru-RU" sz="2800" b="1" dirty="0" err="1"/>
              <a:t>діяльності</a:t>
            </a:r>
            <a:r>
              <a:rPr lang="ru-RU" sz="2800" b="1" dirty="0"/>
              <a:t>. </a:t>
            </a:r>
            <a:endParaRPr lang="ru-RU" sz="2800" b="1" dirty="0" smtClean="0"/>
          </a:p>
          <a:p>
            <a:pPr marL="514350" indent="-514350"/>
            <a:r>
              <a:rPr lang="ru-RU" sz="2800" b="1" dirty="0" smtClean="0"/>
              <a:t>7</a:t>
            </a:r>
            <a:r>
              <a:rPr lang="ru-RU" sz="2800" b="1" dirty="0"/>
              <a:t>. </a:t>
            </a:r>
            <a:r>
              <a:rPr lang="ru-RU" sz="2800" b="1" dirty="0" err="1"/>
              <a:t>Презентувати</a:t>
            </a:r>
            <a:r>
              <a:rPr lang="ru-RU" sz="2800" b="1" dirty="0"/>
              <a:t> проект.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0"/>
            <a:ext cx="6300192" cy="9848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Від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задуму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до </a:t>
            </a:r>
            <a:r>
              <a:rPr lang="ru-RU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реалізації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344816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Враховуючи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вікові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особливості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дітей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організовую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такі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етапи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роботи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над проектом: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6687" y="1772816"/>
            <a:ext cx="468052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>
              <a:buFontTx/>
              <a:buChar char="-"/>
            </a:pPr>
            <a:r>
              <a:rPr lang="ru-RU" sz="3200" b="1" i="1" dirty="0" err="1" smtClean="0">
                <a:solidFill>
                  <a:srgbClr val="CC0099"/>
                </a:solidFill>
              </a:rPr>
              <a:t>мотиваційний</a:t>
            </a:r>
            <a:r>
              <a:rPr lang="ru-RU" sz="3200" b="1" i="1" dirty="0" smtClean="0">
                <a:solidFill>
                  <a:srgbClr val="CC0099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ru-RU" sz="3200" b="1" i="1" dirty="0" smtClean="0">
                <a:solidFill>
                  <a:srgbClr val="CC0099"/>
                </a:solidFill>
              </a:rPr>
              <a:t> </a:t>
            </a:r>
            <a:r>
              <a:rPr lang="ru-RU" sz="3200" b="1" i="1" dirty="0" err="1">
                <a:solidFill>
                  <a:srgbClr val="CC0099"/>
                </a:solidFill>
              </a:rPr>
              <a:t>інформаційний</a:t>
            </a:r>
            <a:r>
              <a:rPr lang="ru-RU" sz="3200" b="1" i="1" dirty="0">
                <a:solidFill>
                  <a:srgbClr val="CC0099"/>
                </a:solidFill>
              </a:rPr>
              <a:t> </a:t>
            </a:r>
            <a:endParaRPr lang="ru-RU" sz="3200" b="1" i="1" dirty="0" smtClean="0">
              <a:solidFill>
                <a:srgbClr val="CC0099"/>
              </a:solidFill>
            </a:endParaRPr>
          </a:p>
          <a:p>
            <a:pPr>
              <a:buFontTx/>
              <a:buChar char="-"/>
            </a:pPr>
            <a:r>
              <a:rPr lang="ru-RU" sz="3200" b="1" i="1" dirty="0" smtClean="0">
                <a:solidFill>
                  <a:srgbClr val="CC0099"/>
                </a:solidFill>
              </a:rPr>
              <a:t> </a:t>
            </a:r>
            <a:r>
              <a:rPr lang="ru-RU" sz="3200" b="1" i="1" dirty="0" err="1">
                <a:solidFill>
                  <a:srgbClr val="CC0099"/>
                </a:solidFill>
              </a:rPr>
              <a:t>репродуктивний</a:t>
            </a:r>
            <a:r>
              <a:rPr lang="ru-RU" sz="3200" b="1" i="1" dirty="0">
                <a:solidFill>
                  <a:srgbClr val="CC0099"/>
                </a:solidFill>
              </a:rPr>
              <a:t> </a:t>
            </a:r>
            <a:endParaRPr lang="ru-RU" sz="3200" b="1" i="1" dirty="0" smtClean="0">
              <a:solidFill>
                <a:srgbClr val="CC0099"/>
              </a:solidFill>
            </a:endParaRPr>
          </a:p>
          <a:p>
            <a:pPr>
              <a:buFontTx/>
              <a:buChar char="-"/>
            </a:pPr>
            <a:r>
              <a:rPr lang="ru-RU" sz="3200" b="1" i="1" dirty="0">
                <a:solidFill>
                  <a:srgbClr val="CC0099"/>
                </a:solidFill>
              </a:rPr>
              <a:t> </a:t>
            </a:r>
            <a:r>
              <a:rPr lang="ru-RU" sz="3200" b="1" i="1" dirty="0" err="1" smtClean="0">
                <a:solidFill>
                  <a:srgbClr val="CC0099"/>
                </a:solidFill>
              </a:rPr>
              <a:t>узагальнюючий</a:t>
            </a:r>
            <a:r>
              <a:rPr lang="ru-RU" sz="3200" b="1" i="1" dirty="0" smtClean="0">
                <a:solidFill>
                  <a:srgbClr val="CC0099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ru-RU" sz="3200" b="1" i="1" dirty="0" smtClean="0">
                <a:solidFill>
                  <a:srgbClr val="CC0099"/>
                </a:solidFill>
              </a:rPr>
              <a:t> </a:t>
            </a:r>
            <a:r>
              <a:rPr lang="ru-RU" sz="3200" b="1" i="1" dirty="0" err="1">
                <a:solidFill>
                  <a:srgbClr val="CC0099"/>
                </a:solidFill>
              </a:rPr>
              <a:t>творчий</a:t>
            </a:r>
            <a:r>
              <a:rPr lang="ru-RU" sz="3200" b="1" i="1" dirty="0">
                <a:solidFill>
                  <a:srgbClr val="CC0099"/>
                </a:solidFill>
              </a:rPr>
              <a:t> </a:t>
            </a:r>
          </a:p>
          <a:p>
            <a:r>
              <a:rPr lang="ru-RU" sz="3200" i="1" dirty="0">
                <a:solidFill>
                  <a:srgbClr val="CC0099"/>
                </a:solidFill>
              </a:rPr>
              <a:t>- </a:t>
            </a:r>
            <a:r>
              <a:rPr lang="ru-RU" sz="3200" b="1" i="1" dirty="0" err="1">
                <a:solidFill>
                  <a:srgbClr val="CC0099"/>
                </a:solidFill>
              </a:rPr>
              <a:t>рефлексійно</a:t>
            </a:r>
            <a:r>
              <a:rPr lang="ru-RU" sz="3200" b="1" i="1" dirty="0">
                <a:solidFill>
                  <a:srgbClr val="CC0099"/>
                </a:solidFill>
              </a:rPr>
              <a:t>- </a:t>
            </a:r>
            <a:r>
              <a:rPr lang="ru-RU" sz="3200" b="1" i="1" dirty="0" err="1">
                <a:solidFill>
                  <a:srgbClr val="CC0099"/>
                </a:solidFill>
              </a:rPr>
              <a:t>оцінювальний</a:t>
            </a:r>
            <a:r>
              <a:rPr lang="ru-RU" sz="3200" b="1" i="1" dirty="0">
                <a:solidFill>
                  <a:srgbClr val="CC0099"/>
                </a:solidFill>
              </a:rPr>
              <a:t> </a:t>
            </a:r>
          </a:p>
        </p:txBody>
      </p:sp>
      <p:pic>
        <p:nvPicPr>
          <p:cNvPr id="4" name="Picture 4" descr="C:\Users\Елена\Desktop\практический материал\картины\детский\0_7e28f_996bc0b3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301208"/>
            <a:ext cx="1152128" cy="1238847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54831"/>
            <a:ext cx="3635449" cy="2980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0"/>
            <a:ext cx="806489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endParaRPr lang="ru-RU" b="1" dirty="0">
              <a:solidFill>
                <a:srgbClr val="0066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-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На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першому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</a:rPr>
              <a:t>етапі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створюється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мотивація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, яка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перетворить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педагогічну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задачу в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прагнення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бажання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кожної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дитини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реалізувати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спільний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задум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Мотивація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має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бути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під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час кожного виду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діяльності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протягом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всього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періоду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роботи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над проектом. 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Обов’язковим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компонентом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мотиваційного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етапу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є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створення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«дерева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цілей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» , на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якому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фіксуються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всі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ідеї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щодо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реалізації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75000"/>
                  </a:schemeClr>
                </a:solidFill>
              </a:rPr>
              <a:t>певного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 проекту.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69171"/>
            <a:ext cx="2915369" cy="2186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591" y="3574369"/>
            <a:ext cx="2923921" cy="19886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928" y="4813350"/>
            <a:ext cx="3118144" cy="2008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F:\для сайта\картины\скраб наборы\0_92762_309f20d3_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7" y="1628800"/>
            <a:ext cx="1074415" cy="1067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для сайта\картины\скраб наборы\0_788ed_cf75c8b_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435" y="27029"/>
            <a:ext cx="763747" cy="91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0"/>
            <a:ext cx="4572000" cy="65248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Оволодіння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дітьми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новими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знаннями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за темою проекту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відбувається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впродовж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всього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інформаційного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tx2">
                    <a:lumMod val="50000"/>
                  </a:schemeClr>
                </a:solidFill>
              </a:rPr>
              <a:t>етапу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основним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завданням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якого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є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формування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у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дітей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вміння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здобувати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знання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різних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інформаційних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джерел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шляхом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самостійного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пошуку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розв’язання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проблемних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ситуацій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пізнавальних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завдань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Саме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цьому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етапі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максимально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поєднуються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різні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інноваційні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технології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, методики та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авторські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програми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: «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Будинок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вільної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дитини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» (М.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Монтессорі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),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розвиток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творчих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здібностей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(Л. Шульги),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розвиваючі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ігри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Б.Нікітіна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),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теорії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розв’язання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винахідницьких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завдань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програма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художнього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виховання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«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Кольорові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долоньки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» (О. І.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Ликової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).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60648"/>
            <a:ext cx="3600400" cy="3103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717032"/>
            <a:ext cx="3552346" cy="2663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F:\для сайта\картины\скраб наборы\0_7890b_699d9085_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431" y="214001"/>
            <a:ext cx="1276345" cy="105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969</Words>
  <Application>Microsoft Office PowerPoint</Application>
  <PresentationFormat>Экран (4:3)</PresentationFormat>
  <Paragraphs>80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26</cp:revision>
  <dcterms:created xsi:type="dcterms:W3CDTF">2014-06-02T17:38:14Z</dcterms:created>
  <dcterms:modified xsi:type="dcterms:W3CDTF">2014-06-04T05:51:10Z</dcterms:modified>
</cp:coreProperties>
</file>